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24"/>
  </p:notesMasterIdLst>
  <p:sldIdLst>
    <p:sldId id="504" r:id="rId5"/>
    <p:sldId id="546" r:id="rId6"/>
    <p:sldId id="547" r:id="rId7"/>
    <p:sldId id="556" r:id="rId8"/>
    <p:sldId id="548" r:id="rId9"/>
    <p:sldId id="549" r:id="rId10"/>
    <p:sldId id="557" r:id="rId11"/>
    <p:sldId id="559" r:id="rId12"/>
    <p:sldId id="553" r:id="rId13"/>
    <p:sldId id="558" r:id="rId14"/>
    <p:sldId id="561" r:id="rId15"/>
    <p:sldId id="550" r:id="rId16"/>
    <p:sldId id="551" r:id="rId17"/>
    <p:sldId id="484" r:id="rId18"/>
    <p:sldId id="545" r:id="rId19"/>
    <p:sldId id="485" r:id="rId20"/>
    <p:sldId id="491" r:id="rId21"/>
    <p:sldId id="488"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D13C809-6BDB-5749-BF67-3DEAC5B14BC5}">
          <p14:sldIdLst>
            <p14:sldId id="504"/>
            <p14:sldId id="546"/>
            <p14:sldId id="547"/>
            <p14:sldId id="556"/>
            <p14:sldId id="548"/>
            <p14:sldId id="549"/>
            <p14:sldId id="557"/>
            <p14:sldId id="559"/>
            <p14:sldId id="553"/>
            <p14:sldId id="558"/>
            <p14:sldId id="561"/>
            <p14:sldId id="550"/>
            <p14:sldId id="551"/>
          </p14:sldIdLst>
        </p14:section>
        <p14:section name="Option 1: Digital Transformation" id="{30CC1F7F-4973-EE46-BD30-4F769F1495C4}">
          <p14:sldIdLst>
            <p14:sldId id="484"/>
            <p14:sldId id="545"/>
            <p14:sldId id="485"/>
          </p14:sldIdLst>
        </p14:section>
        <p14:section name="Credibility" id="{28260CAE-6F42-C941-8E87-3C37225FD925}">
          <p14:sldIdLst>
            <p14:sldId id="491"/>
            <p14:sldId id="488"/>
          </p14:sldIdLst>
        </p14:section>
        <p14:section name="Conclusion" id="{C7F95354-5A24-1046-9741-717B522C841E}">
          <p14:sldIdLst>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lly Puddister" initials="MP" lastIdx="1" clrIdx="0">
    <p:extLst/>
  </p:cmAuthor>
  <p:cmAuthor id="2" name="Molly Puddister" initials="MP [2]" lastIdx="1" clrIdx="1">
    <p:extLst/>
  </p:cmAuthor>
  <p:cmAuthor id="3" name="Molly Puddister" initials="MP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BEB8"/>
    <a:srgbClr val="B52E25"/>
    <a:srgbClr val="D95E23"/>
    <a:srgbClr val="E3957E"/>
    <a:srgbClr val="D04B20"/>
    <a:srgbClr val="F28C31"/>
    <a:srgbClr val="C4152B"/>
    <a:srgbClr val="0A70CA"/>
    <a:srgbClr val="0275BE"/>
    <a:srgbClr val="017E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89"/>
    <p:restoredTop sz="94666"/>
  </p:normalViewPr>
  <p:slideViewPr>
    <p:cSldViewPr snapToGrid="0">
      <p:cViewPr varScale="1">
        <p:scale>
          <a:sx n="102" d="100"/>
          <a:sy n="102" d="100"/>
        </p:scale>
        <p:origin x="64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E1712-DED7-DF40-B115-8D16637D4A19}" type="datetimeFigureOut">
              <a:rPr lang="en-US" smtClean="0"/>
              <a:t>12/3/18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090AC-4C7E-BF4F-B84E-6003E353BF2B}"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5090AC-4C7E-BF4F-B84E-6003E353BF2B}" type="slidenum">
              <a:rPr lang="en-US" smtClean="0"/>
              <a:t>1</a:t>
            </a:fld>
            <a:endParaRPr lang="en-US"/>
          </a:p>
        </p:txBody>
      </p:sp>
    </p:spTree>
    <p:extLst>
      <p:ext uri="{BB962C8B-B14F-4D97-AF65-F5344CB8AC3E}">
        <p14:creationId xmlns:p14="http://schemas.microsoft.com/office/powerpoint/2010/main" val="3906796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5090AC-4C7E-BF4F-B84E-6003E353BF2B}" type="slidenum">
              <a:rPr lang="en-US" smtClean="0"/>
              <a:t>13</a:t>
            </a:fld>
            <a:endParaRPr lang="en-US"/>
          </a:p>
        </p:txBody>
      </p:sp>
    </p:spTree>
    <p:extLst>
      <p:ext uri="{BB962C8B-B14F-4D97-AF65-F5344CB8AC3E}">
        <p14:creationId xmlns:p14="http://schemas.microsoft.com/office/powerpoint/2010/main" val="4253583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400"/>
              <a:t>14 Years</a:t>
            </a:r>
          </a:p>
          <a:p>
            <a:r>
              <a:rPr lang="en-US" sz="1400"/>
              <a:t>300+ Projects</a:t>
            </a:r>
          </a:p>
          <a:p>
            <a:r>
              <a:rPr lang="en-US" sz="1400"/>
              <a:t>Enterprise</a:t>
            </a:r>
            <a:r>
              <a:rPr lang="en-US" sz="1400" baseline="0"/>
              <a:t> Story</a:t>
            </a:r>
          </a:p>
          <a:p>
            <a:r>
              <a:rPr lang="en-US" sz="1400" baseline="0"/>
              <a:t>Entrepreneurial</a:t>
            </a:r>
          </a:p>
          <a:p>
            <a:r>
              <a:rPr lang="en-US" sz="1400" baseline="0"/>
              <a:t>Modernize: Government, Banks, Canadian Tire, </a:t>
            </a:r>
            <a:r>
              <a:rPr lang="en-US" sz="1400" baseline="0" err="1"/>
              <a:t>Telcos</a:t>
            </a:r>
            <a:endParaRPr lang="en-US" sz="1400" baseline="0"/>
          </a:p>
          <a:p>
            <a:endParaRPr lang="en-US" sz="1400" baseline="0"/>
          </a:p>
          <a:p>
            <a:r>
              <a:rPr lang="en-US" sz="1400"/>
              <a:t>Integrated Team</a:t>
            </a:r>
            <a:r>
              <a:rPr lang="en-US" sz="1400" baseline="0"/>
              <a:t> Approach, over 100 people</a:t>
            </a:r>
            <a:endParaRPr lang="en-US" sz="1400"/>
          </a:p>
          <a:p>
            <a:r>
              <a:rPr lang="en-US" sz="1400"/>
              <a:t>Mix of Product Innovation, Modernization,</a:t>
            </a:r>
            <a:r>
              <a:rPr lang="en-US" sz="1400" baseline="0"/>
              <a:t> and enabling / empowering the existing teams.</a:t>
            </a:r>
          </a:p>
          <a:p>
            <a:r>
              <a:rPr lang="en-US" sz="1400" baseline="0"/>
              <a:t>We build platforms and digital products.</a:t>
            </a:r>
            <a:endParaRPr lang="en-US" sz="1400"/>
          </a:p>
          <a:p>
            <a:endParaRPr lang="en-US" sz="1400"/>
          </a:p>
        </p:txBody>
      </p:sp>
      <p:sp>
        <p:nvSpPr>
          <p:cNvPr id="4" name="Slide Number Placeholder 3"/>
          <p:cNvSpPr>
            <a:spLocks noGrp="1"/>
          </p:cNvSpPr>
          <p:nvPr>
            <p:ph type="sldNum" sz="quarter" idx="10"/>
          </p:nvPr>
        </p:nvSpPr>
        <p:spPr/>
        <p:txBody>
          <a:bodyPr/>
          <a:lstStyle/>
          <a:p>
            <a:fld id="{CB5090AC-4C7E-BF4F-B84E-6003E353BF2B}" type="slidenum">
              <a:rPr lang="en-US" smtClean="0"/>
              <a:t>14</a:t>
            </a:fld>
            <a:endParaRPr lang="en-US"/>
          </a:p>
        </p:txBody>
      </p:sp>
    </p:spTree>
    <p:extLst>
      <p:ext uri="{BB962C8B-B14F-4D97-AF65-F5344CB8AC3E}">
        <p14:creationId xmlns:p14="http://schemas.microsoft.com/office/powerpoint/2010/main" val="196618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We know</a:t>
            </a:r>
            <a:r>
              <a:rPr lang="en-US" baseline="0"/>
              <a:t> that great software development takes a customer-first approach, embracing innovation, experimentation and discipline.</a:t>
            </a:r>
          </a:p>
          <a:p>
            <a:endParaRPr lang="en-US"/>
          </a:p>
          <a:p>
            <a:endParaRPr lang="en-US"/>
          </a:p>
          <a:p>
            <a:r>
              <a:rPr lang="en-US"/>
              <a:t>Integrated Team</a:t>
            </a:r>
            <a:r>
              <a:rPr lang="en-US" baseline="0"/>
              <a:t> Approach, over 100 people</a:t>
            </a:r>
            <a:endParaRPr lang="en-US"/>
          </a:p>
          <a:p>
            <a:r>
              <a:rPr lang="en-US"/>
              <a:t>Mix of Product Innovation, Modernization,</a:t>
            </a:r>
            <a:r>
              <a:rPr lang="en-US" baseline="0"/>
              <a:t> and enabling / empowering the existing teams.</a:t>
            </a:r>
          </a:p>
          <a:p>
            <a:r>
              <a:rPr lang="en-US" baseline="0"/>
              <a:t>We build platforms and digital products.</a:t>
            </a:r>
            <a:endParaRPr lang="en-US"/>
          </a:p>
        </p:txBody>
      </p:sp>
      <p:sp>
        <p:nvSpPr>
          <p:cNvPr id="4" name="Slide Number Placeholder 3"/>
          <p:cNvSpPr>
            <a:spLocks noGrp="1"/>
          </p:cNvSpPr>
          <p:nvPr>
            <p:ph type="sldNum" sz="quarter" idx="10"/>
          </p:nvPr>
        </p:nvSpPr>
        <p:spPr/>
        <p:txBody>
          <a:bodyPr/>
          <a:lstStyle/>
          <a:p>
            <a:fld id="{CB5090AC-4C7E-BF4F-B84E-6003E353BF2B}" type="slidenum">
              <a:rPr lang="en-US" smtClean="0"/>
              <a:t>15</a:t>
            </a:fld>
            <a:endParaRPr lang="en-US"/>
          </a:p>
        </p:txBody>
      </p:sp>
    </p:spTree>
    <p:extLst>
      <p:ext uri="{BB962C8B-B14F-4D97-AF65-F5344CB8AC3E}">
        <p14:creationId xmlns:p14="http://schemas.microsoft.com/office/powerpoint/2010/main" val="196618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Roboto Condensed Light" panose="02000000000000000000" pitchFamily="2" charset="0"/>
                <a:ea typeface="Roboto Condensed Light" panose="02000000000000000000" pitchFamily="2" charset="0"/>
                <a:cs typeface="Roboto Condensed Light" panose="02000000000000000000" pitchFamily="2" charset="0"/>
              </a:rPr>
              <a:t>These are mostly</a:t>
            </a:r>
            <a:r>
              <a:rPr lang="en-US" sz="1200" baseline="0">
                <a:latin typeface="Roboto Condensed Light" panose="02000000000000000000" pitchFamily="2" charset="0"/>
                <a:ea typeface="Roboto Condensed Light" panose="02000000000000000000" pitchFamily="2" charset="0"/>
                <a:cs typeface="Roboto Condensed Light" panose="02000000000000000000" pitchFamily="2" charset="0"/>
              </a:rPr>
              <a:t> incumbents.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a:t>Modernize: Government, Banks, Canadian Tire, </a:t>
            </a:r>
            <a:r>
              <a:rPr lang="en-US" sz="1200" baseline="0" err="1"/>
              <a:t>Telcos</a:t>
            </a:r>
            <a:endParaRPr lang="en-US" sz="1200"/>
          </a:p>
          <a:p>
            <a:endParaRPr lang="en-US" sz="120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Slide Number Placeholder 3"/>
          <p:cNvSpPr>
            <a:spLocks noGrp="1"/>
          </p:cNvSpPr>
          <p:nvPr>
            <p:ph type="sldNum" sz="quarter" idx="10"/>
          </p:nvPr>
        </p:nvSpPr>
        <p:spPr/>
        <p:txBody>
          <a:bodyPr/>
          <a:lstStyle/>
          <a:p>
            <a:fld id="{CB5090AC-4C7E-BF4F-B84E-6003E353BF2B}" type="slidenum">
              <a:rPr lang="en-US" smtClean="0"/>
              <a:t>16</a:t>
            </a:fld>
            <a:endParaRPr lang="en-US"/>
          </a:p>
        </p:txBody>
      </p:sp>
    </p:spTree>
    <p:extLst>
      <p:ext uri="{BB962C8B-B14F-4D97-AF65-F5344CB8AC3E}">
        <p14:creationId xmlns:p14="http://schemas.microsoft.com/office/powerpoint/2010/main" val="14548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Roboto Condensed Light" panose="02000000000000000000" pitchFamily="2" charset="0"/>
                <a:ea typeface="Roboto Condensed Light" panose="02000000000000000000" pitchFamily="2" charset="0"/>
                <a:cs typeface="Roboto Condensed Light" panose="02000000000000000000" pitchFamily="2" charset="0"/>
              </a:rPr>
              <a:t>Here’s an incumbent, formerly</a:t>
            </a:r>
            <a:r>
              <a:rPr lang="en-US" sz="1200" baseline="0">
                <a:latin typeface="Roboto Condensed Light" panose="02000000000000000000" pitchFamily="2" charset="0"/>
                <a:ea typeface="Roboto Condensed Light" panose="02000000000000000000" pitchFamily="2" charset="0"/>
                <a:cs typeface="Roboto Condensed Light" panose="02000000000000000000" pitchFamily="2" charset="0"/>
              </a:rPr>
              <a:t> D+H (the </a:t>
            </a:r>
            <a:r>
              <a:rPr lang="en-US" sz="1200" baseline="0" err="1">
                <a:latin typeface="Roboto Condensed Light" panose="02000000000000000000" pitchFamily="2" charset="0"/>
                <a:ea typeface="Roboto Condensed Light" panose="02000000000000000000" pitchFamily="2" charset="0"/>
                <a:cs typeface="Roboto Condensed Light" panose="02000000000000000000" pitchFamily="2" charset="0"/>
              </a:rPr>
              <a:t>cheque</a:t>
            </a:r>
            <a:r>
              <a:rPr lang="en-US" sz="1200" baseline="0">
                <a:latin typeface="Roboto Condensed Light" panose="02000000000000000000" pitchFamily="2" charset="0"/>
                <a:ea typeface="Roboto Condensed Light" panose="02000000000000000000" pitchFamily="2" charset="0"/>
                <a:cs typeface="Roboto Condensed Light" panose="02000000000000000000" pitchFamily="2" charset="0"/>
              </a:rPr>
              <a:t> company), that is re-inventing themselves to become the world’s largest </a:t>
            </a:r>
            <a:r>
              <a:rPr lang="en-US" sz="1200" baseline="0" err="1">
                <a:latin typeface="Roboto Condensed Light" panose="02000000000000000000" pitchFamily="2" charset="0"/>
                <a:ea typeface="Roboto Condensed Light" panose="02000000000000000000" pitchFamily="2" charset="0"/>
                <a:cs typeface="Roboto Condensed Light" panose="02000000000000000000" pitchFamily="2" charset="0"/>
              </a:rPr>
              <a:t>fintech</a:t>
            </a:r>
            <a:r>
              <a:rPr lang="en-US" sz="1200" baseline="0">
                <a:latin typeface="Roboto Condensed Light" panose="02000000000000000000" pitchFamily="2" charset="0"/>
                <a:ea typeface="Roboto Condensed Light" panose="02000000000000000000" pitchFamily="2" charset="0"/>
                <a:cs typeface="Roboto Condensed Light" panose="02000000000000000000" pitchFamily="2" charset="0"/>
              </a:rPr>
              <a:t>.</a:t>
            </a:r>
            <a:endParaRPr lang="en-US" sz="120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Slide Number Placeholder 3"/>
          <p:cNvSpPr>
            <a:spLocks noGrp="1"/>
          </p:cNvSpPr>
          <p:nvPr>
            <p:ph type="sldNum" sz="quarter" idx="10"/>
          </p:nvPr>
        </p:nvSpPr>
        <p:spPr/>
        <p:txBody>
          <a:bodyPr/>
          <a:lstStyle/>
          <a:p>
            <a:fld id="{CB5090AC-4C7E-BF4F-B84E-6003E353BF2B}" type="slidenum">
              <a:rPr lang="en-US" smtClean="0"/>
              <a:t>17</a:t>
            </a:fld>
            <a:endParaRPr lang="en-US"/>
          </a:p>
        </p:txBody>
      </p:sp>
    </p:spTree>
    <p:extLst>
      <p:ext uri="{BB962C8B-B14F-4D97-AF65-F5344CB8AC3E}">
        <p14:creationId xmlns:p14="http://schemas.microsoft.com/office/powerpoint/2010/main" val="14548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4" name="Slide Number Placeholder 3"/>
          <p:cNvSpPr>
            <a:spLocks noGrp="1"/>
          </p:cNvSpPr>
          <p:nvPr>
            <p:ph type="sldNum" sz="quarter" idx="10"/>
          </p:nvPr>
        </p:nvSpPr>
        <p:spPr/>
        <p:txBody>
          <a:bodyPr/>
          <a:lstStyle/>
          <a:p>
            <a:fld id="{CB5090AC-4C7E-BF4F-B84E-6003E353BF2B}" type="slidenum">
              <a:rPr lang="en-US" smtClean="0"/>
              <a:t>18</a:t>
            </a:fld>
            <a:endParaRPr lang="en-US"/>
          </a:p>
        </p:txBody>
      </p:sp>
    </p:spTree>
    <p:extLst>
      <p:ext uri="{BB962C8B-B14F-4D97-AF65-F5344CB8AC3E}">
        <p14:creationId xmlns:p14="http://schemas.microsoft.com/office/powerpoint/2010/main" val="14548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6" name="Rectangle 5"/>
          <p:cNvSpPr/>
          <p:nvPr userDrawn="1"/>
        </p:nvSpPr>
        <p:spPr>
          <a:xfrm>
            <a:off x="630000" y="1657457"/>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Text Placeholder 8"/>
          <p:cNvSpPr>
            <a:spLocks noGrp="1"/>
          </p:cNvSpPr>
          <p:nvPr>
            <p:ph type="body" sz="quarter" idx="10"/>
          </p:nvPr>
        </p:nvSpPr>
        <p:spPr>
          <a:xfrm>
            <a:off x="540000" y="2185988"/>
            <a:ext cx="6581533" cy="4054475"/>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659688" y="219075"/>
            <a:ext cx="4324350" cy="6423025"/>
          </a:xfrm>
          <a:prstGeom prst="rect">
            <a:avLst/>
          </a:prstGeom>
        </p:spPr>
        <p:txBody>
          <a:bodyPr/>
          <a:lstStyle>
            <a:lvl1pPr>
              <a:defRPr>
                <a:latin typeface="Raleway"/>
                <a:cs typeface="Raleway"/>
              </a:defRPr>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6581608" cy="502782"/>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a:t>
            </a:r>
          </a:p>
        </p:txBody>
      </p:sp>
      <p:sp>
        <p:nvSpPr>
          <p:cNvPr id="6" name="Rectangle 5"/>
          <p:cNvSpPr/>
          <p:nvPr userDrawn="1"/>
        </p:nvSpPr>
        <p:spPr>
          <a:xfrm>
            <a:off x="630000" y="11988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Text Placeholder 8"/>
          <p:cNvSpPr>
            <a:spLocks noGrp="1"/>
          </p:cNvSpPr>
          <p:nvPr>
            <p:ph type="body" sz="quarter" idx="10"/>
          </p:nvPr>
        </p:nvSpPr>
        <p:spPr>
          <a:xfrm>
            <a:off x="540000" y="1728000"/>
            <a:ext cx="6581533" cy="4512099"/>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659688" y="219075"/>
            <a:ext cx="4324350" cy="6423025"/>
          </a:xfrm>
          <a:prstGeom prst="rect">
            <a:avLst/>
          </a:prstGeom>
        </p:spPr>
        <p:txBody>
          <a:bodyPr/>
          <a:lstStyle>
            <a:lvl1pPr>
              <a:defRPr>
                <a:latin typeface="Raleway"/>
                <a:cs typeface="Raleway"/>
              </a:defRPr>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40000" y="2185988"/>
            <a:ext cx="2951999" cy="4054475"/>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870000" y="2185988"/>
            <a:ext cx="2951999" cy="4054475"/>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659688" y="219075"/>
            <a:ext cx="4324350" cy="6423025"/>
          </a:xfrm>
          <a:prstGeom prst="rect">
            <a:avLst/>
          </a:prstGeom>
        </p:spPr>
        <p:txBody>
          <a:bodyPr/>
          <a:lstStyle>
            <a:lvl1pPr>
              <a:defRPr>
                <a:latin typeface="Raleway"/>
                <a:cs typeface="Raleway"/>
              </a:defRPr>
            </a:lvl1pPr>
          </a:lstStyle>
          <a:p>
            <a:endParaRPr lang="en-US"/>
          </a:p>
        </p:txBody>
      </p:sp>
      <p:sp>
        <p:nvSpPr>
          <p:cNvPr id="12" name="Title 1"/>
          <p:cNvSpPr>
            <a:spLocks noGrp="1"/>
          </p:cNvSpPr>
          <p:nvPr>
            <p:ph type="title" hasCustomPrompt="1"/>
          </p:nvPr>
        </p:nvSpPr>
        <p:spPr>
          <a:xfrm>
            <a:off x="540000" y="520106"/>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13" name="Rectangle 12"/>
          <p:cNvSpPr/>
          <p:nvPr userDrawn="1"/>
        </p:nvSpPr>
        <p:spPr>
          <a:xfrm>
            <a:off x="630000" y="1657457"/>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6508037" cy="502782"/>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a:t>
            </a:r>
          </a:p>
        </p:txBody>
      </p:sp>
      <p:sp>
        <p:nvSpPr>
          <p:cNvPr id="6" name="Rectangle 5"/>
          <p:cNvSpPr/>
          <p:nvPr userDrawn="1"/>
        </p:nvSpPr>
        <p:spPr>
          <a:xfrm>
            <a:off x="630000" y="11988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Text Placeholder 8"/>
          <p:cNvSpPr>
            <a:spLocks noGrp="1"/>
          </p:cNvSpPr>
          <p:nvPr>
            <p:ph type="body" sz="quarter" idx="10"/>
          </p:nvPr>
        </p:nvSpPr>
        <p:spPr>
          <a:xfrm>
            <a:off x="540000" y="1728364"/>
            <a:ext cx="2951924" cy="4512099"/>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870000" y="1728000"/>
            <a:ext cx="2951999" cy="4512099"/>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659688" y="219075"/>
            <a:ext cx="4324350" cy="6423025"/>
          </a:xfrm>
          <a:prstGeom prst="rect">
            <a:avLst/>
          </a:prstGeom>
        </p:spPr>
        <p:txBody>
          <a:bodyPr/>
          <a:lstStyle>
            <a:lvl1pPr>
              <a:defRPr>
                <a:latin typeface="Raleway"/>
                <a:cs typeface="Raleway"/>
              </a:defRPr>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1598400"/>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6" name="Rectangle 5"/>
          <p:cNvSpPr/>
          <p:nvPr userDrawn="1"/>
        </p:nvSpPr>
        <p:spPr>
          <a:xfrm>
            <a:off x="630000" y="27360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Picture Placeholder 7"/>
          <p:cNvSpPr>
            <a:spLocks noGrp="1"/>
          </p:cNvSpPr>
          <p:nvPr>
            <p:ph type="pic" sz="quarter" idx="11"/>
          </p:nvPr>
        </p:nvSpPr>
        <p:spPr>
          <a:xfrm>
            <a:off x="5550492" y="219075"/>
            <a:ext cx="6418800" cy="3099600"/>
          </a:xfrm>
          <a:prstGeom prst="rect">
            <a:avLst/>
          </a:prstGeom>
        </p:spPr>
        <p:txBody>
          <a:bodyPr/>
          <a:lstStyle>
            <a:lvl1pPr>
              <a:defRPr>
                <a:latin typeface="Raleway"/>
                <a:cs typeface="Raleway"/>
              </a:defRPr>
            </a:lvl1pPr>
          </a:lstStyle>
          <a:p>
            <a:endParaRPr lang="en-US"/>
          </a:p>
        </p:txBody>
      </p:sp>
      <p:sp>
        <p:nvSpPr>
          <p:cNvPr id="7" name="Text Placeholder 8"/>
          <p:cNvSpPr>
            <a:spLocks noGrp="1"/>
          </p:cNvSpPr>
          <p:nvPr>
            <p:ph type="body" sz="quarter" idx="12"/>
          </p:nvPr>
        </p:nvSpPr>
        <p:spPr>
          <a:xfrm>
            <a:off x="540000" y="3265200"/>
            <a:ext cx="4117378" cy="2376183"/>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550492" y="3551273"/>
            <a:ext cx="6418800" cy="3099600"/>
          </a:xfrm>
          <a:prstGeom prst="rect">
            <a:avLst/>
          </a:prstGeom>
        </p:spPr>
        <p:txBody>
          <a:bodyPr/>
          <a:lstStyle>
            <a:lvl1pPr>
              <a:defRPr>
                <a:latin typeface="Raleway"/>
                <a:cs typeface="Raleway"/>
              </a:defRPr>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1598400"/>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6" name="Rectangle 5"/>
          <p:cNvSpPr/>
          <p:nvPr userDrawn="1"/>
        </p:nvSpPr>
        <p:spPr>
          <a:xfrm>
            <a:off x="547612" y="27360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Picture Placeholder 7"/>
          <p:cNvSpPr>
            <a:spLocks noGrp="1"/>
          </p:cNvSpPr>
          <p:nvPr>
            <p:ph type="pic" sz="quarter" idx="11"/>
          </p:nvPr>
        </p:nvSpPr>
        <p:spPr>
          <a:xfrm>
            <a:off x="5551200" y="219075"/>
            <a:ext cx="6418800" cy="6423025"/>
          </a:xfrm>
          <a:prstGeom prst="rect">
            <a:avLst/>
          </a:prstGeom>
        </p:spPr>
        <p:txBody>
          <a:bodyPr/>
          <a:lstStyle>
            <a:lvl1pPr>
              <a:defRPr>
                <a:latin typeface="Raleway"/>
                <a:cs typeface="Raleway"/>
              </a:defRPr>
            </a:lvl1pPr>
          </a:lstStyle>
          <a:p>
            <a:endParaRPr lang="en-US"/>
          </a:p>
        </p:txBody>
      </p:sp>
      <p:sp>
        <p:nvSpPr>
          <p:cNvPr id="12" name="Rectangle 11"/>
          <p:cNvSpPr/>
          <p:nvPr userDrawn="1"/>
        </p:nvSpPr>
        <p:spPr>
          <a:xfrm>
            <a:off x="630000" y="27360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Text Placeholder 8"/>
          <p:cNvSpPr>
            <a:spLocks noGrp="1"/>
          </p:cNvSpPr>
          <p:nvPr>
            <p:ph type="body" sz="quarter" idx="13"/>
          </p:nvPr>
        </p:nvSpPr>
        <p:spPr>
          <a:xfrm>
            <a:off x="540000" y="3265200"/>
            <a:ext cx="4117378" cy="2376183"/>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80000" y="1598400"/>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6" name="Rectangle 5"/>
          <p:cNvSpPr/>
          <p:nvPr userDrawn="1"/>
        </p:nvSpPr>
        <p:spPr>
          <a:xfrm>
            <a:off x="7470000" y="27360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Picture Placeholder 7"/>
          <p:cNvSpPr>
            <a:spLocks noGrp="1"/>
          </p:cNvSpPr>
          <p:nvPr>
            <p:ph type="pic" sz="quarter" idx="11"/>
          </p:nvPr>
        </p:nvSpPr>
        <p:spPr>
          <a:xfrm>
            <a:off x="219075" y="219075"/>
            <a:ext cx="6418800" cy="6423025"/>
          </a:xfrm>
          <a:prstGeom prst="rect">
            <a:avLst/>
          </a:prstGeom>
        </p:spPr>
        <p:txBody>
          <a:bodyPr/>
          <a:lstStyle>
            <a:lvl1pPr>
              <a:defRPr>
                <a:latin typeface="Raleway"/>
                <a:cs typeface="Raleway"/>
              </a:defRPr>
            </a:lvl1pPr>
          </a:lstStyle>
          <a:p>
            <a:endParaRPr lang="en-US"/>
          </a:p>
        </p:txBody>
      </p:sp>
      <p:sp>
        <p:nvSpPr>
          <p:cNvPr id="7" name="Text Placeholder 8"/>
          <p:cNvSpPr>
            <a:spLocks noGrp="1"/>
          </p:cNvSpPr>
          <p:nvPr>
            <p:ph type="body" sz="quarter" idx="12"/>
          </p:nvPr>
        </p:nvSpPr>
        <p:spPr>
          <a:xfrm>
            <a:off x="7380000" y="3265200"/>
            <a:ext cx="4117378" cy="2376183"/>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80000" y="1598400"/>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sp>
        <p:nvSpPr>
          <p:cNvPr id="6" name="Rectangle 5"/>
          <p:cNvSpPr/>
          <p:nvPr userDrawn="1"/>
        </p:nvSpPr>
        <p:spPr>
          <a:xfrm>
            <a:off x="7470000" y="27360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Picture Placeholder 7"/>
          <p:cNvSpPr>
            <a:spLocks noGrp="1"/>
          </p:cNvSpPr>
          <p:nvPr>
            <p:ph type="pic" sz="quarter" idx="11"/>
          </p:nvPr>
        </p:nvSpPr>
        <p:spPr>
          <a:xfrm>
            <a:off x="219075" y="219075"/>
            <a:ext cx="6418800" cy="3099600"/>
          </a:xfrm>
          <a:prstGeom prst="rect">
            <a:avLst/>
          </a:prstGeom>
        </p:spPr>
        <p:txBody>
          <a:bodyPr/>
          <a:lstStyle>
            <a:lvl1pPr>
              <a:defRPr>
                <a:latin typeface="Raleway"/>
                <a:cs typeface="Raleway"/>
              </a:defRPr>
            </a:lvl1pPr>
          </a:lstStyle>
          <a:p>
            <a:endParaRPr lang="en-US"/>
          </a:p>
        </p:txBody>
      </p:sp>
      <p:sp>
        <p:nvSpPr>
          <p:cNvPr id="7" name="Text Placeholder 8"/>
          <p:cNvSpPr>
            <a:spLocks noGrp="1"/>
          </p:cNvSpPr>
          <p:nvPr>
            <p:ph type="body" sz="quarter" idx="12"/>
          </p:nvPr>
        </p:nvSpPr>
        <p:spPr>
          <a:xfrm>
            <a:off x="7380000" y="3265200"/>
            <a:ext cx="4117378" cy="2376183"/>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
        <p:nvSpPr>
          <p:cNvPr id="12" name="Picture Placeholder 7"/>
          <p:cNvSpPr>
            <a:spLocks noGrp="1"/>
          </p:cNvSpPr>
          <p:nvPr>
            <p:ph type="pic" sz="quarter" idx="14"/>
          </p:nvPr>
        </p:nvSpPr>
        <p:spPr>
          <a:xfrm>
            <a:off x="219075" y="3551273"/>
            <a:ext cx="6418800" cy="3099600"/>
          </a:xfrm>
          <a:prstGeom prst="rect">
            <a:avLst/>
          </a:prstGeom>
        </p:spPr>
        <p:txBody>
          <a:bodyPr/>
          <a:lstStyle>
            <a:lvl1pPr>
              <a:defRPr>
                <a:latin typeface="Raleway"/>
                <a:cs typeface="Raleway"/>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92921" y="-1"/>
            <a:ext cx="4399079" cy="6863811"/>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sp>
        <p:nvSpPr>
          <p:cNvPr id="7" name="Title 6"/>
          <p:cNvSpPr>
            <a:spLocks noGrp="1"/>
          </p:cNvSpPr>
          <p:nvPr>
            <p:ph type="title" hasCustomPrompt="1"/>
          </p:nvPr>
        </p:nvSpPr>
        <p:spPr>
          <a:xfrm>
            <a:off x="720000" y="1217434"/>
            <a:ext cx="8292975" cy="787374"/>
          </a:xfrm>
          <a:prstGeom prst="rect">
            <a:avLst/>
          </a:prstGeom>
        </p:spPr>
        <p:txBody>
          <a:bodyPr/>
          <a:lstStyle>
            <a:lvl1pPr algn="l">
              <a:lnSpc>
                <a:spcPct val="110000"/>
              </a:lnSpc>
              <a:spcAft>
                <a:spcPts val="1200"/>
              </a:spcAft>
              <a:defRPr sz="8800" b="1" i="0" baseline="0">
                <a:solidFill>
                  <a:schemeClr val="bg1"/>
                </a:solidFill>
                <a:latin typeface="Raleway ExtraBold" charset="0"/>
                <a:ea typeface="Raleway ExtraBold" charset="0"/>
                <a:cs typeface="Raleway ExtraBold" charset="0"/>
              </a:defRPr>
            </a:lvl1pPr>
          </a:lstStyle>
          <a:p>
            <a:r>
              <a:rPr lang="en-US"/>
              <a:t>Slide </a:t>
            </a:r>
            <a:br>
              <a:rPr lang="en-US"/>
            </a:br>
            <a:r>
              <a:rPr lang="en-US"/>
              <a:t>Title</a:t>
            </a:r>
          </a:p>
        </p:txBody>
      </p:sp>
      <p:sp>
        <p:nvSpPr>
          <p:cNvPr id="16" name="Text Placeholder 15"/>
          <p:cNvSpPr>
            <a:spLocks noGrp="1"/>
          </p:cNvSpPr>
          <p:nvPr>
            <p:ph type="body" sz="quarter" idx="10" hasCustomPrompt="1"/>
          </p:nvPr>
        </p:nvSpPr>
        <p:spPr>
          <a:xfrm>
            <a:off x="720000" y="4610742"/>
            <a:ext cx="6403975" cy="623888"/>
          </a:xfrm>
          <a:prstGeom prst="rect">
            <a:avLst/>
          </a:prstGeom>
        </p:spPr>
        <p:txBody>
          <a:bodyPr/>
          <a:lstStyle>
            <a:lvl1pPr marL="0" indent="0">
              <a:buNone/>
              <a:defRPr sz="3200" i="0">
                <a:solidFill>
                  <a:schemeClr val="bg1"/>
                </a:solidFill>
                <a:latin typeface="Raleway"/>
                <a:ea typeface="Noto Serif" charset="0"/>
                <a:cs typeface="Raleway"/>
              </a:defRPr>
            </a:lvl1pPr>
          </a:lstStyle>
          <a:p>
            <a:pPr lvl="0"/>
            <a:r>
              <a:rPr lang="en-US"/>
              <a:t>Click to edit sub headline text</a:t>
            </a:r>
          </a:p>
        </p:txBody>
      </p:sp>
      <p:sp>
        <p:nvSpPr>
          <p:cNvPr id="13" name="Rectangle 12"/>
          <p:cNvSpPr/>
          <p:nvPr userDrawn="1"/>
        </p:nvSpPr>
        <p:spPr>
          <a:xfrm>
            <a:off x="799505" y="4350578"/>
            <a:ext cx="1550583" cy="95989"/>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984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92921" y="-1"/>
            <a:ext cx="4399079" cy="6863811"/>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sp>
        <p:nvSpPr>
          <p:cNvPr id="7" name="Title 6"/>
          <p:cNvSpPr>
            <a:spLocks noGrp="1"/>
          </p:cNvSpPr>
          <p:nvPr>
            <p:ph type="title" hasCustomPrompt="1"/>
          </p:nvPr>
        </p:nvSpPr>
        <p:spPr>
          <a:xfrm>
            <a:off x="720000" y="2410756"/>
            <a:ext cx="6533207" cy="787374"/>
          </a:xfrm>
          <a:prstGeom prst="rect">
            <a:avLst/>
          </a:prstGeom>
        </p:spPr>
        <p:txBody>
          <a:bodyPr/>
          <a:lstStyle>
            <a:lvl1pPr algn="l">
              <a:lnSpc>
                <a:spcPct val="110000"/>
              </a:lnSpc>
              <a:spcAft>
                <a:spcPts val="1200"/>
              </a:spcAft>
              <a:defRPr sz="4400" b="1" i="0" baseline="0">
                <a:solidFill>
                  <a:schemeClr val="bg1"/>
                </a:solidFill>
                <a:latin typeface="Raleway ExtraBold" charset="0"/>
                <a:ea typeface="Raleway ExtraBold" charset="0"/>
                <a:cs typeface="Raleway ExtraBold" charset="0"/>
              </a:defRPr>
            </a:lvl1pPr>
          </a:lstStyle>
          <a:p>
            <a:r>
              <a:rPr lang="en-US"/>
              <a:t>Transition Title</a:t>
            </a:r>
          </a:p>
        </p:txBody>
      </p:sp>
      <p:sp>
        <p:nvSpPr>
          <p:cNvPr id="15" name="Rectangle 14"/>
          <p:cNvSpPr/>
          <p:nvPr userDrawn="1"/>
        </p:nvSpPr>
        <p:spPr>
          <a:xfrm>
            <a:off x="799506" y="3440029"/>
            <a:ext cx="1440000" cy="57600"/>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Text Placeholder 15"/>
          <p:cNvSpPr>
            <a:spLocks noGrp="1"/>
          </p:cNvSpPr>
          <p:nvPr>
            <p:ph type="body" sz="quarter" idx="10" hasCustomPrompt="1"/>
          </p:nvPr>
        </p:nvSpPr>
        <p:spPr>
          <a:xfrm>
            <a:off x="720000" y="3861091"/>
            <a:ext cx="6403975" cy="623888"/>
          </a:xfrm>
          <a:prstGeom prst="rect">
            <a:avLst/>
          </a:prstGeom>
        </p:spPr>
        <p:txBody>
          <a:bodyPr/>
          <a:lstStyle>
            <a:lvl1pPr marL="0" indent="0">
              <a:buNone/>
              <a:defRPr sz="3200" i="0">
                <a:solidFill>
                  <a:schemeClr val="bg1"/>
                </a:solidFill>
                <a:latin typeface="Raleway"/>
                <a:ea typeface="Noto Serif" charset="0"/>
                <a:cs typeface="Raleway"/>
              </a:defRPr>
            </a:lvl1pPr>
          </a:lstStyle>
          <a:p>
            <a:pPr lvl="0"/>
            <a:r>
              <a:rPr lang="en-US"/>
              <a:t>Click to edit sub headline text</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92921" y="-1"/>
            <a:ext cx="4399079" cy="6863811"/>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sp>
        <p:nvSpPr>
          <p:cNvPr id="7" name="Title 6"/>
          <p:cNvSpPr>
            <a:spLocks noGrp="1"/>
          </p:cNvSpPr>
          <p:nvPr>
            <p:ph type="title" hasCustomPrompt="1"/>
          </p:nvPr>
        </p:nvSpPr>
        <p:spPr>
          <a:xfrm>
            <a:off x="720000" y="2410756"/>
            <a:ext cx="6533207" cy="787374"/>
          </a:xfrm>
          <a:prstGeom prst="rect">
            <a:avLst/>
          </a:prstGeom>
        </p:spPr>
        <p:txBody>
          <a:bodyPr/>
          <a:lstStyle>
            <a:lvl1pPr algn="l">
              <a:lnSpc>
                <a:spcPct val="110000"/>
              </a:lnSpc>
              <a:spcAft>
                <a:spcPts val="1200"/>
              </a:spcAft>
              <a:defRPr sz="4400" b="1" i="0" baseline="0">
                <a:solidFill>
                  <a:schemeClr val="bg1"/>
                </a:solidFill>
                <a:latin typeface="Raleway ExtraBold" charset="0"/>
                <a:ea typeface="Raleway ExtraBold" charset="0"/>
                <a:cs typeface="Raleway ExtraBold" charset="0"/>
              </a:defRPr>
            </a:lvl1pPr>
          </a:lstStyle>
          <a:p>
            <a:r>
              <a:rPr lang="en-US"/>
              <a:t>Transition Title</a:t>
            </a:r>
          </a:p>
        </p:txBody>
      </p:sp>
      <p:sp>
        <p:nvSpPr>
          <p:cNvPr id="15" name="Rectangle 14"/>
          <p:cNvSpPr/>
          <p:nvPr userDrawn="1"/>
        </p:nvSpPr>
        <p:spPr>
          <a:xfrm>
            <a:off x="799506" y="3440032"/>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Text Placeholder 15"/>
          <p:cNvSpPr>
            <a:spLocks noGrp="1"/>
          </p:cNvSpPr>
          <p:nvPr>
            <p:ph type="body" sz="quarter" idx="10" hasCustomPrompt="1"/>
          </p:nvPr>
        </p:nvSpPr>
        <p:spPr>
          <a:xfrm>
            <a:off x="720000" y="3861091"/>
            <a:ext cx="6403975" cy="623888"/>
          </a:xfrm>
          <a:prstGeom prst="rect">
            <a:avLst/>
          </a:prstGeom>
        </p:spPr>
        <p:txBody>
          <a:bodyPr/>
          <a:lstStyle>
            <a:lvl1pPr marL="0" indent="0">
              <a:buNone/>
              <a:defRPr sz="3200" i="0">
                <a:solidFill>
                  <a:schemeClr val="bg1"/>
                </a:solidFill>
                <a:latin typeface="Raleway"/>
                <a:ea typeface="Noto Serif" charset="0"/>
                <a:cs typeface="Raleway"/>
              </a:defRPr>
            </a:lvl1pPr>
          </a:lstStyle>
          <a:p>
            <a:pPr lvl="0"/>
            <a:r>
              <a:rPr lang="en-US"/>
              <a:t>Click to edit sub headline text</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92921" y="-1"/>
            <a:ext cx="4399079" cy="6863811"/>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sp>
        <p:nvSpPr>
          <p:cNvPr id="7" name="Title 6"/>
          <p:cNvSpPr>
            <a:spLocks noGrp="1"/>
          </p:cNvSpPr>
          <p:nvPr>
            <p:ph type="title" hasCustomPrompt="1"/>
          </p:nvPr>
        </p:nvSpPr>
        <p:spPr>
          <a:xfrm>
            <a:off x="720000" y="2410756"/>
            <a:ext cx="6533207" cy="787374"/>
          </a:xfrm>
          <a:prstGeom prst="rect">
            <a:avLst/>
          </a:prstGeom>
        </p:spPr>
        <p:txBody>
          <a:bodyPr/>
          <a:lstStyle>
            <a:lvl1pPr algn="l">
              <a:lnSpc>
                <a:spcPct val="110000"/>
              </a:lnSpc>
              <a:spcAft>
                <a:spcPts val="1200"/>
              </a:spcAft>
              <a:defRPr sz="4400" b="1" i="0" baseline="0">
                <a:solidFill>
                  <a:schemeClr val="bg1"/>
                </a:solidFill>
                <a:latin typeface="Raleway ExtraBold" charset="0"/>
                <a:ea typeface="Raleway ExtraBold" charset="0"/>
                <a:cs typeface="Raleway ExtraBold" charset="0"/>
              </a:defRPr>
            </a:lvl1pPr>
          </a:lstStyle>
          <a:p>
            <a:r>
              <a:rPr lang="en-US"/>
              <a:t>Transition Title</a:t>
            </a:r>
          </a:p>
        </p:txBody>
      </p:sp>
      <p:sp>
        <p:nvSpPr>
          <p:cNvPr id="15" name="Rectangle 14"/>
          <p:cNvSpPr/>
          <p:nvPr userDrawn="1"/>
        </p:nvSpPr>
        <p:spPr>
          <a:xfrm>
            <a:off x="799506" y="3440032"/>
            <a:ext cx="1440000" cy="57600"/>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Text Placeholder 15"/>
          <p:cNvSpPr>
            <a:spLocks noGrp="1"/>
          </p:cNvSpPr>
          <p:nvPr>
            <p:ph type="body" sz="quarter" idx="10" hasCustomPrompt="1"/>
          </p:nvPr>
        </p:nvSpPr>
        <p:spPr>
          <a:xfrm>
            <a:off x="720000" y="3861091"/>
            <a:ext cx="6403975" cy="623888"/>
          </a:xfrm>
          <a:prstGeom prst="rect">
            <a:avLst/>
          </a:prstGeom>
        </p:spPr>
        <p:txBody>
          <a:bodyPr/>
          <a:lstStyle>
            <a:lvl1pPr marL="0" indent="0">
              <a:buNone/>
              <a:defRPr sz="3200" i="0">
                <a:solidFill>
                  <a:schemeClr val="bg1"/>
                </a:solidFill>
                <a:latin typeface="Raleway"/>
                <a:ea typeface="Noto Serif" charset="0"/>
                <a:cs typeface="Raleway"/>
              </a:defRPr>
            </a:lvl1pPr>
          </a:lstStyle>
          <a:p>
            <a:pPr lvl="0"/>
            <a:r>
              <a:rPr lang="en-US"/>
              <a:t>Click to edit sub headline text</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
        <p:nvSpPr>
          <p:cNvPr id="6" name="Rectangle 5"/>
          <p:cNvSpPr/>
          <p:nvPr userDrawn="1"/>
        </p:nvSpPr>
        <p:spPr>
          <a:xfrm>
            <a:off x="630000" y="1657457"/>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8224428" cy="502782"/>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
        <p:nvSpPr>
          <p:cNvPr id="6" name="Rectangle 5"/>
          <p:cNvSpPr/>
          <p:nvPr userDrawn="1"/>
        </p:nvSpPr>
        <p:spPr>
          <a:xfrm>
            <a:off x="630000" y="11988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4117378" cy="957350"/>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
        <p:nvSpPr>
          <p:cNvPr id="6" name="Rectangle 5"/>
          <p:cNvSpPr/>
          <p:nvPr userDrawn="1"/>
        </p:nvSpPr>
        <p:spPr>
          <a:xfrm>
            <a:off x="630000" y="1657457"/>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Text Placeholder 8"/>
          <p:cNvSpPr>
            <a:spLocks noGrp="1"/>
          </p:cNvSpPr>
          <p:nvPr>
            <p:ph type="body" sz="quarter" idx="10"/>
          </p:nvPr>
        </p:nvSpPr>
        <p:spPr>
          <a:xfrm>
            <a:off x="540000" y="2185988"/>
            <a:ext cx="8224353" cy="4054475"/>
          </a:xfrm>
          <a:prstGeom prst="rect">
            <a:avLst/>
          </a:prstGeom>
        </p:spPr>
        <p:txBody>
          <a:bodyPr/>
          <a:lstStyle>
            <a:lvl1pPr>
              <a:lnSpc>
                <a:spcPct val="110000"/>
              </a:lnSpc>
              <a:spcBef>
                <a:spcPts val="0"/>
              </a:spcBef>
              <a:spcAft>
                <a:spcPts val="600"/>
              </a:spcAft>
              <a:buClr>
                <a:schemeClr val="accent3"/>
              </a:buClr>
              <a:defRPr sz="1600">
                <a:latin typeface="Raleway"/>
                <a:ea typeface="Noto Serif" charset="0"/>
                <a:cs typeface="Raleway"/>
              </a:defRPr>
            </a:lvl1pPr>
            <a:lvl2pPr marL="990575" indent="-380990">
              <a:lnSpc>
                <a:spcPct val="110000"/>
              </a:lnSpc>
              <a:spcBef>
                <a:spcPts val="0"/>
              </a:spcBef>
              <a:spcAft>
                <a:spcPts val="600"/>
              </a:spcAft>
              <a:buClr>
                <a:schemeClr val="accent3"/>
              </a:buClr>
              <a:buFont typeface="Arial" charset="0"/>
              <a:buChar char="•"/>
              <a:defRPr sz="1600">
                <a:latin typeface="Raleway"/>
                <a:ea typeface="Noto Serif" charset="0"/>
                <a:cs typeface="Raleway"/>
              </a:defRPr>
            </a:lvl2pPr>
            <a:lvl3pPr>
              <a:lnSpc>
                <a:spcPct val="110000"/>
              </a:lnSpc>
              <a:spcBef>
                <a:spcPts val="0"/>
              </a:spcBef>
              <a:spcAft>
                <a:spcPts val="600"/>
              </a:spcAft>
              <a:buClr>
                <a:schemeClr val="accent3"/>
              </a:buClr>
              <a:defRPr sz="1600">
                <a:latin typeface="Raleway"/>
                <a:ea typeface="Noto Serif" charset="0"/>
                <a:cs typeface="Raleway"/>
              </a:defRPr>
            </a:lvl3pPr>
            <a:lvl4pPr marL="2133547"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4pPr>
            <a:lvl5pPr marL="2743131" indent="-304792">
              <a:lnSpc>
                <a:spcPct val="110000"/>
              </a:lnSpc>
              <a:spcBef>
                <a:spcPts val="0"/>
              </a:spcBef>
              <a:spcAft>
                <a:spcPts val="600"/>
              </a:spcAft>
              <a:buClr>
                <a:schemeClr val="accent3"/>
              </a:buClr>
              <a:buFont typeface="Arial" charset="0"/>
              <a:buChar char="•"/>
              <a:defRPr sz="1600">
                <a:latin typeface="Raleway"/>
                <a:ea typeface="Noto Serif" charset="0"/>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000" y="520106"/>
            <a:ext cx="8224428" cy="502782"/>
          </a:xfrm>
          <a:prstGeom prst="rect">
            <a:avLst/>
          </a:prstGeom>
        </p:spPr>
        <p:txBody>
          <a:bodyPr/>
          <a:lstStyle>
            <a:lvl1pPr algn="l">
              <a:defRPr sz="3000" b="1" i="0">
                <a:latin typeface="Raleway ExtraBold" charset="0"/>
                <a:ea typeface="Raleway ExtraBold" charset="0"/>
                <a:cs typeface="Raleway ExtraBold" charset="0"/>
              </a:defRPr>
            </a:lvl1pPr>
          </a:lstStyle>
          <a:p>
            <a:r>
              <a:rPr lang="en-US"/>
              <a:t>CLICK TO EDIT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7172" y="6375125"/>
            <a:ext cx="957658" cy="126460"/>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742959" y="6114099"/>
            <a:ext cx="81871" cy="126000"/>
          </a:xfrm>
          <a:prstGeom prst="rect">
            <a:avLst/>
          </a:prstGeom>
        </p:spPr>
      </p:pic>
      <p:sp>
        <p:nvSpPr>
          <p:cNvPr id="6" name="Rectangle 5"/>
          <p:cNvSpPr/>
          <p:nvPr userDrawn="1"/>
        </p:nvSpPr>
        <p:spPr>
          <a:xfrm>
            <a:off x="630000" y="1198800"/>
            <a:ext cx="1440000" cy="576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Text Placeholder 8"/>
          <p:cNvSpPr>
            <a:spLocks noGrp="1"/>
          </p:cNvSpPr>
          <p:nvPr>
            <p:ph type="body" sz="quarter" idx="10"/>
          </p:nvPr>
        </p:nvSpPr>
        <p:spPr>
          <a:xfrm>
            <a:off x="540000" y="1728000"/>
            <a:ext cx="8224353" cy="4512099"/>
          </a:xfrm>
          <a:prstGeom prst="rect">
            <a:avLst/>
          </a:prstGeom>
        </p:spPr>
        <p:txBody>
          <a:bodyPr/>
          <a:lstStyle>
            <a:lvl1pPr>
              <a:lnSpc>
                <a:spcPct val="110000"/>
              </a:lnSpc>
              <a:spcBef>
                <a:spcPts val="0"/>
              </a:spcBef>
              <a:spcAft>
                <a:spcPts val="600"/>
              </a:spcAft>
              <a:buClr>
                <a:schemeClr val="accent3"/>
              </a:buClr>
              <a:defRPr sz="1600">
                <a:latin typeface="Noto Serif"/>
                <a:ea typeface="Noto Serif" charset="0"/>
                <a:cs typeface="Noto Serif"/>
              </a:defRPr>
            </a:lvl1pPr>
            <a:lvl2pPr marL="990575" indent="-380990">
              <a:lnSpc>
                <a:spcPct val="110000"/>
              </a:lnSpc>
              <a:spcBef>
                <a:spcPts val="0"/>
              </a:spcBef>
              <a:spcAft>
                <a:spcPts val="600"/>
              </a:spcAft>
              <a:buClr>
                <a:schemeClr val="accent3"/>
              </a:buClr>
              <a:buFont typeface="Arial" charset="0"/>
              <a:buChar char="•"/>
              <a:defRPr sz="1600">
                <a:latin typeface="Noto Serif"/>
                <a:ea typeface="Noto Serif" charset="0"/>
                <a:cs typeface="Noto Serif"/>
              </a:defRPr>
            </a:lvl2pPr>
            <a:lvl3pPr>
              <a:lnSpc>
                <a:spcPct val="110000"/>
              </a:lnSpc>
              <a:spcBef>
                <a:spcPts val="0"/>
              </a:spcBef>
              <a:spcAft>
                <a:spcPts val="600"/>
              </a:spcAft>
              <a:buClr>
                <a:schemeClr val="accent3"/>
              </a:buClr>
              <a:defRPr sz="1600">
                <a:latin typeface="Noto Serif"/>
                <a:ea typeface="Noto Serif" charset="0"/>
                <a:cs typeface="Noto Serif"/>
              </a:defRPr>
            </a:lvl3pPr>
            <a:lvl4pPr marL="2133547" indent="-304792">
              <a:lnSpc>
                <a:spcPct val="110000"/>
              </a:lnSpc>
              <a:spcBef>
                <a:spcPts val="0"/>
              </a:spcBef>
              <a:spcAft>
                <a:spcPts val="600"/>
              </a:spcAft>
              <a:buClr>
                <a:schemeClr val="accent3"/>
              </a:buClr>
              <a:buFont typeface="Arial" charset="0"/>
              <a:buChar char="•"/>
              <a:defRPr sz="1600">
                <a:latin typeface="Noto Serif"/>
                <a:ea typeface="Noto Serif" charset="0"/>
                <a:cs typeface="Noto Serif"/>
              </a:defRPr>
            </a:lvl4pPr>
            <a:lvl5pPr marL="2743131" indent="-304792">
              <a:lnSpc>
                <a:spcPct val="110000"/>
              </a:lnSpc>
              <a:spcBef>
                <a:spcPts val="0"/>
              </a:spcBef>
              <a:spcAft>
                <a:spcPts val="600"/>
              </a:spcAft>
              <a:buClr>
                <a:schemeClr val="accent3"/>
              </a:buClr>
              <a:buFont typeface="Arial" charset="0"/>
              <a:buChar char="•"/>
              <a:defRPr sz="1600">
                <a:latin typeface="Noto Serif"/>
                <a:ea typeface="Noto Serif" charset="0"/>
                <a:cs typeface="Noto Seri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67320"/>
      </p:ext>
    </p:extLst>
  </p:cSld>
  <p:clrMap bg1="lt1" tx1="dk1" bg2="lt2" tx2="dk2" accent1="accent1" accent2="accent2" accent3="accent3" accent4="accent4" accent5="accent5" accent6="accent6" hlink="hlink" folHlink="folHlink"/>
  <p:sldLayoutIdLst>
    <p:sldLayoutId id="2147483675" r:id="rId1"/>
    <p:sldLayoutId id="2147483693"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book.kubebuilder.io/" TargetMode="External"/><Relationship Id="rId2" Type="http://schemas.openxmlformats.org/officeDocument/2006/relationships/hyperlink" Target="https://github.com/kubernetes-sigs" TargetMode="Externa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bit.ly/2U8RXCt"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29.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2" Type="http://schemas.openxmlformats.org/officeDocument/2006/relationships/notesSlide" Target="../notesSlides/notesSlide5.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8.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22.svg"/><Relationship Id="rId5" Type="http://schemas.openxmlformats.org/officeDocument/2006/relationships/image" Target="../media/image71.png"/><Relationship Id="rId1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23.jp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711120"/>
            <a:ext cx="10572998" cy="2211566"/>
          </a:xfrm>
        </p:spPr>
        <p:txBody>
          <a:bodyPr/>
          <a:lstStyle/>
          <a:p>
            <a:r>
              <a:rPr lang="en-US" sz="4000" dirty="0"/>
              <a:t>Kubernetes Extension Points </a:t>
            </a:r>
            <a:br>
              <a:rPr lang="en-US" sz="4000" dirty="0"/>
            </a:br>
            <a:r>
              <a:rPr lang="en-US" sz="3000" dirty="0"/>
              <a:t>With Deep Dive into Custom Resource Definitions</a:t>
            </a:r>
            <a:br>
              <a:rPr lang="en-US" sz="4000" dirty="0"/>
            </a:br>
            <a:endParaRPr lang="en-US" dirty="0"/>
          </a:p>
        </p:txBody>
      </p:sp>
      <p:sp>
        <p:nvSpPr>
          <p:cNvPr id="3" name="Text Placeholder 2"/>
          <p:cNvSpPr>
            <a:spLocks noGrp="1"/>
          </p:cNvSpPr>
          <p:nvPr>
            <p:ph type="body" sz="quarter" idx="10"/>
          </p:nvPr>
        </p:nvSpPr>
        <p:spPr>
          <a:xfrm>
            <a:off x="720000" y="4610742"/>
            <a:ext cx="11165216" cy="1637658"/>
          </a:xfrm>
        </p:spPr>
        <p:txBody>
          <a:bodyPr/>
          <a:lstStyle/>
          <a:p>
            <a:r>
              <a:rPr lang="en-US" sz="2800" dirty="0"/>
              <a:t>Jungho Kim, </a:t>
            </a:r>
            <a:r>
              <a:rPr lang="en-US" sz="2800" dirty="0" err="1"/>
              <a:t>Architech</a:t>
            </a:r>
            <a:endParaRPr lang="en-US" sz="2800" dirty="0"/>
          </a:p>
          <a:p>
            <a:r>
              <a:rPr lang="en-US" sz="2800" dirty="0"/>
              <a:t>December 11, 2018</a:t>
            </a:r>
          </a:p>
          <a:p>
            <a:r>
              <a:rPr lang="en-US" dirty="0"/>
              <a:t>															</a:t>
            </a:r>
            <a:endParaRPr lang="en-US" sz="2400" dirty="0"/>
          </a:p>
        </p:txBody>
      </p:sp>
      <p:pic>
        <p:nvPicPr>
          <p:cNvPr id="4" name="Picture 3">
            <a:extLst>
              <a:ext uri="{FF2B5EF4-FFF2-40B4-BE49-F238E27FC236}">
                <a16:creationId xmlns:a16="http://schemas.microsoft.com/office/drawing/2014/main" id="{07B7DC75-69C2-8144-9C9E-386C7C26EBC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09008" y="5719717"/>
            <a:ext cx="5029453" cy="664150"/>
          </a:xfrm>
          <a:prstGeom prst="rect">
            <a:avLst/>
          </a:prstGeom>
        </p:spPr>
      </p:pic>
      <p:pic>
        <p:nvPicPr>
          <p:cNvPr id="6" name="Picture 5">
            <a:extLst>
              <a:ext uri="{FF2B5EF4-FFF2-40B4-BE49-F238E27FC236}">
                <a16:creationId xmlns:a16="http://schemas.microsoft.com/office/drawing/2014/main" id="{613FB458-1CF2-1743-B5C3-B81B010A6741}"/>
              </a:ext>
            </a:extLst>
          </p:cNvPr>
          <p:cNvPicPr>
            <a:picLocks noChangeAspect="1"/>
          </p:cNvPicPr>
          <p:nvPr/>
        </p:nvPicPr>
        <p:blipFill>
          <a:blip r:embed="rId4"/>
          <a:stretch>
            <a:fillRect/>
          </a:stretch>
        </p:blipFill>
        <p:spPr>
          <a:xfrm>
            <a:off x="9379532" y="474133"/>
            <a:ext cx="2101520" cy="2101520"/>
          </a:xfrm>
          <a:prstGeom prst="rect">
            <a:avLst/>
          </a:prstGeom>
        </p:spPr>
      </p:pic>
    </p:spTree>
    <p:extLst>
      <p:ext uri="{BB962C8B-B14F-4D97-AF65-F5344CB8AC3E}">
        <p14:creationId xmlns:p14="http://schemas.microsoft.com/office/powerpoint/2010/main" val="123666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296F1-AAA0-F141-A368-BD8D1988BB9E}"/>
              </a:ext>
            </a:extLst>
          </p:cNvPr>
          <p:cNvPicPr>
            <a:picLocks noChangeAspect="1"/>
          </p:cNvPicPr>
          <p:nvPr/>
        </p:nvPicPr>
        <p:blipFill>
          <a:blip r:embed="rId2"/>
          <a:stretch>
            <a:fillRect/>
          </a:stretch>
        </p:blipFill>
        <p:spPr>
          <a:xfrm>
            <a:off x="381001" y="1"/>
            <a:ext cx="11430000" cy="6858000"/>
          </a:xfrm>
          <a:prstGeom prst="rect">
            <a:avLst/>
          </a:prstGeom>
        </p:spPr>
      </p:pic>
    </p:spTree>
    <p:extLst>
      <p:ext uri="{BB962C8B-B14F-4D97-AF65-F5344CB8AC3E}">
        <p14:creationId xmlns:p14="http://schemas.microsoft.com/office/powerpoint/2010/main" val="357481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D5D6A-9863-B349-9EF9-644361A505C9}"/>
              </a:ext>
            </a:extLst>
          </p:cNvPr>
          <p:cNvSpPr>
            <a:spLocks noGrp="1"/>
          </p:cNvSpPr>
          <p:nvPr>
            <p:ph type="title"/>
          </p:nvPr>
        </p:nvSpPr>
        <p:spPr/>
        <p:txBody>
          <a:bodyPr/>
          <a:lstStyle/>
          <a:p>
            <a:r>
              <a:rPr lang="en-US"/>
              <a:t>First CRD Example</a:t>
            </a:r>
            <a:r>
              <a:rPr lang="en-US" dirty="0"/>
              <a:t>…. Thank You </a:t>
            </a:r>
            <a:r>
              <a:rPr lang="en-CA" dirty="0" err="1"/>
              <a:t>Lukša</a:t>
            </a:r>
            <a:r>
              <a:rPr lang="en-US" dirty="0"/>
              <a:t>!</a:t>
            </a:r>
          </a:p>
        </p:txBody>
      </p:sp>
      <p:pic>
        <p:nvPicPr>
          <p:cNvPr id="5" name="Picture 4">
            <a:extLst>
              <a:ext uri="{FF2B5EF4-FFF2-40B4-BE49-F238E27FC236}">
                <a16:creationId xmlns:a16="http://schemas.microsoft.com/office/drawing/2014/main" id="{C3E76308-F526-3D46-9A25-04942BC174A6}"/>
              </a:ext>
            </a:extLst>
          </p:cNvPr>
          <p:cNvPicPr>
            <a:picLocks noChangeAspect="1"/>
          </p:cNvPicPr>
          <p:nvPr/>
        </p:nvPicPr>
        <p:blipFill>
          <a:blip r:embed="rId2"/>
          <a:stretch>
            <a:fillRect/>
          </a:stretch>
        </p:blipFill>
        <p:spPr>
          <a:xfrm>
            <a:off x="304452" y="1580367"/>
            <a:ext cx="7418753" cy="4394548"/>
          </a:xfrm>
          <a:prstGeom prst="rect">
            <a:avLst/>
          </a:prstGeom>
        </p:spPr>
      </p:pic>
      <p:pic>
        <p:nvPicPr>
          <p:cNvPr id="7" name="Picture 6">
            <a:extLst>
              <a:ext uri="{FF2B5EF4-FFF2-40B4-BE49-F238E27FC236}">
                <a16:creationId xmlns:a16="http://schemas.microsoft.com/office/drawing/2014/main" id="{F3C330FE-2DA8-0243-ADC0-637B9B0F7738}"/>
              </a:ext>
            </a:extLst>
          </p:cNvPr>
          <p:cNvPicPr>
            <a:picLocks noChangeAspect="1"/>
          </p:cNvPicPr>
          <p:nvPr/>
        </p:nvPicPr>
        <p:blipFill>
          <a:blip r:embed="rId3"/>
          <a:stretch>
            <a:fillRect/>
          </a:stretch>
        </p:blipFill>
        <p:spPr>
          <a:xfrm>
            <a:off x="8413699" y="1580367"/>
            <a:ext cx="3005969" cy="3981189"/>
          </a:xfrm>
          <a:prstGeom prst="rect">
            <a:avLst/>
          </a:prstGeom>
        </p:spPr>
      </p:pic>
      <p:sp>
        <p:nvSpPr>
          <p:cNvPr id="8" name="TextBox 7">
            <a:extLst>
              <a:ext uri="{FF2B5EF4-FFF2-40B4-BE49-F238E27FC236}">
                <a16:creationId xmlns:a16="http://schemas.microsoft.com/office/drawing/2014/main" id="{150364CB-120A-B348-83F9-348DC418C524}"/>
              </a:ext>
            </a:extLst>
          </p:cNvPr>
          <p:cNvSpPr txBox="1"/>
          <p:nvPr/>
        </p:nvSpPr>
        <p:spPr>
          <a:xfrm>
            <a:off x="2943616" y="6337894"/>
            <a:ext cx="5318123" cy="348493"/>
          </a:xfrm>
          <a:prstGeom prst="rect">
            <a:avLst/>
          </a:prstGeom>
          <a:noFill/>
        </p:spPr>
        <p:txBody>
          <a:bodyPr wrap="none" rtlCol="0">
            <a:spAutoFit/>
          </a:bodyPr>
          <a:lstStyle/>
          <a:p>
            <a:pPr>
              <a:lnSpc>
                <a:spcPct val="110000"/>
              </a:lnSpc>
              <a:spcAft>
                <a:spcPts val="1200"/>
              </a:spcAft>
            </a:pPr>
            <a:r>
              <a:rPr lang="en-US" sz="1600" b="1" spc="40" dirty="0">
                <a:latin typeface="Noto Serif" charset="0"/>
                <a:ea typeface="Noto Serif" charset="0"/>
                <a:cs typeface="Noto Serif" charset="0"/>
              </a:rPr>
              <a:t>https://</a:t>
            </a:r>
            <a:r>
              <a:rPr lang="en-US" sz="1600" b="1" spc="40" dirty="0" err="1">
                <a:latin typeface="Noto Serif" charset="0"/>
                <a:ea typeface="Noto Serif" charset="0"/>
                <a:cs typeface="Noto Serif" charset="0"/>
              </a:rPr>
              <a:t>github.com</a:t>
            </a:r>
            <a:r>
              <a:rPr lang="en-US" sz="1600" b="1" spc="40" dirty="0">
                <a:latin typeface="Noto Serif" charset="0"/>
                <a:ea typeface="Noto Serif" charset="0"/>
                <a:cs typeface="Noto Serif" charset="0"/>
              </a:rPr>
              <a:t>/</a:t>
            </a:r>
            <a:r>
              <a:rPr lang="en-US" sz="1600" b="1" spc="40" dirty="0" err="1">
                <a:latin typeface="Noto Serif" charset="0"/>
                <a:ea typeface="Noto Serif" charset="0"/>
                <a:cs typeface="Noto Serif" charset="0"/>
              </a:rPr>
              <a:t>luksa</a:t>
            </a:r>
            <a:r>
              <a:rPr lang="en-US" sz="1600" b="1" spc="40" dirty="0">
                <a:latin typeface="Noto Serif" charset="0"/>
                <a:ea typeface="Noto Serif" charset="0"/>
                <a:cs typeface="Noto Serif" charset="0"/>
              </a:rPr>
              <a:t>/k8s-website-controller</a:t>
            </a:r>
          </a:p>
        </p:txBody>
      </p:sp>
    </p:spTree>
    <p:extLst>
      <p:ext uri="{BB962C8B-B14F-4D97-AF65-F5344CB8AC3E}">
        <p14:creationId xmlns:p14="http://schemas.microsoft.com/office/powerpoint/2010/main" val="3328086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E72B-1230-D34C-9028-C39163D52F3C}"/>
              </a:ext>
            </a:extLst>
          </p:cNvPr>
          <p:cNvSpPr>
            <a:spLocks noGrp="1"/>
          </p:cNvSpPr>
          <p:nvPr>
            <p:ph type="title"/>
          </p:nvPr>
        </p:nvSpPr>
        <p:spPr/>
        <p:txBody>
          <a:bodyPr/>
          <a:lstStyle/>
          <a:p>
            <a:r>
              <a:rPr lang="en-US" dirty="0" err="1"/>
              <a:t>KubeBuilder</a:t>
            </a:r>
            <a:endParaRPr lang="en-US" dirty="0"/>
          </a:p>
        </p:txBody>
      </p:sp>
      <p:sp>
        <p:nvSpPr>
          <p:cNvPr id="3" name="Text Placeholder 2">
            <a:extLst>
              <a:ext uri="{FF2B5EF4-FFF2-40B4-BE49-F238E27FC236}">
                <a16:creationId xmlns:a16="http://schemas.microsoft.com/office/drawing/2014/main" id="{5F96170A-80F2-8245-AC09-F87D7356F44E}"/>
              </a:ext>
            </a:extLst>
          </p:cNvPr>
          <p:cNvSpPr>
            <a:spLocks noGrp="1"/>
          </p:cNvSpPr>
          <p:nvPr>
            <p:ph type="body" sz="quarter" idx="10"/>
          </p:nvPr>
        </p:nvSpPr>
        <p:spPr>
          <a:xfrm>
            <a:off x="540000" y="1728000"/>
            <a:ext cx="8741786" cy="4512099"/>
          </a:xfrm>
        </p:spPr>
        <p:txBody>
          <a:bodyPr/>
          <a:lstStyle/>
          <a:p>
            <a:r>
              <a:rPr lang="en-US" sz="2000" dirty="0"/>
              <a:t>Part of the core Kubernetes projects, part of the </a:t>
            </a:r>
            <a:r>
              <a:rPr lang="en-US" sz="2000" dirty="0" err="1"/>
              <a:t>apimachinery</a:t>
            </a:r>
            <a:r>
              <a:rPr lang="en-US" sz="2000" dirty="0"/>
              <a:t> SIG (Special Interest Group)</a:t>
            </a:r>
          </a:p>
          <a:p>
            <a:pPr lvl="1"/>
            <a:r>
              <a:rPr lang="en-US" sz="2000" dirty="0">
                <a:hlinkClick r:id="rId2"/>
              </a:rPr>
              <a:t>https://github.com/kubernetes-sigs</a:t>
            </a:r>
            <a:endParaRPr lang="en-US" sz="2000" dirty="0"/>
          </a:p>
          <a:p>
            <a:r>
              <a:rPr lang="en-US" sz="2000" dirty="0"/>
              <a:t>GA version v1.0.5, so stable</a:t>
            </a:r>
          </a:p>
          <a:p>
            <a:r>
              <a:rPr lang="en-US" sz="2000" dirty="0"/>
              <a:t>Excellent documentation at </a:t>
            </a:r>
            <a:r>
              <a:rPr lang="en-US" sz="2000" dirty="0">
                <a:hlinkClick r:id="rId3"/>
              </a:rPr>
              <a:t>https://book.kubebuilder.io/</a:t>
            </a:r>
            <a:endParaRPr lang="en-US" sz="2000" dirty="0"/>
          </a:p>
          <a:p>
            <a:r>
              <a:rPr lang="en-US" sz="2000" dirty="0"/>
              <a:t>Provides scaffolding to quickly get started including:</a:t>
            </a:r>
          </a:p>
          <a:p>
            <a:pPr lvl="1"/>
            <a:r>
              <a:rPr lang="en-US" sz="2000" dirty="0"/>
              <a:t>Generate CRD, CRD instance</a:t>
            </a:r>
          </a:p>
          <a:p>
            <a:pPr lvl="1"/>
            <a:r>
              <a:rPr lang="en-US" sz="2000" dirty="0"/>
              <a:t>Golang code for Controller, Manager, CRD Types, Reconciler, tests</a:t>
            </a:r>
          </a:p>
          <a:p>
            <a:pPr lvl="1"/>
            <a:r>
              <a:rPr lang="en-US" sz="2000" dirty="0"/>
              <a:t>Deployment manifests</a:t>
            </a:r>
          </a:p>
          <a:p>
            <a:pPr lvl="1"/>
            <a:r>
              <a:rPr lang="en-US" sz="2000" dirty="0"/>
              <a:t>RBAC manifests</a:t>
            </a:r>
          </a:p>
          <a:p>
            <a:pPr lvl="1"/>
            <a:r>
              <a:rPr lang="en-US" sz="2000" dirty="0" err="1"/>
              <a:t>Makefile</a:t>
            </a:r>
            <a:r>
              <a:rPr lang="en-US" sz="2000" dirty="0"/>
              <a:t> to build, test, deploy your CRD and custom controller</a:t>
            </a:r>
          </a:p>
          <a:p>
            <a:pPr lvl="2"/>
            <a:endParaRPr lang="en-US" dirty="0"/>
          </a:p>
        </p:txBody>
      </p:sp>
      <p:pic>
        <p:nvPicPr>
          <p:cNvPr id="5" name="Picture 4">
            <a:extLst>
              <a:ext uri="{FF2B5EF4-FFF2-40B4-BE49-F238E27FC236}">
                <a16:creationId xmlns:a16="http://schemas.microsoft.com/office/drawing/2014/main" id="{C6BFC0A9-BF85-BC4D-A4A7-E6166562ABA4}"/>
              </a:ext>
            </a:extLst>
          </p:cNvPr>
          <p:cNvPicPr>
            <a:picLocks noChangeAspect="1"/>
          </p:cNvPicPr>
          <p:nvPr/>
        </p:nvPicPr>
        <p:blipFill>
          <a:blip r:embed="rId4"/>
          <a:stretch>
            <a:fillRect/>
          </a:stretch>
        </p:blipFill>
        <p:spPr>
          <a:xfrm>
            <a:off x="9473156" y="1840735"/>
            <a:ext cx="2279052" cy="2279052"/>
          </a:xfrm>
          <a:prstGeom prst="rect">
            <a:avLst/>
          </a:prstGeom>
        </p:spPr>
      </p:pic>
    </p:spTree>
    <p:extLst>
      <p:ext uri="{BB962C8B-B14F-4D97-AF65-F5344CB8AC3E}">
        <p14:creationId xmlns:p14="http://schemas.microsoft.com/office/powerpoint/2010/main" val="58061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B9A5-49AD-5C49-8F78-6F0A0BA0ECCF}"/>
              </a:ext>
            </a:extLst>
          </p:cNvPr>
          <p:cNvSpPr>
            <a:spLocks noGrp="1"/>
          </p:cNvSpPr>
          <p:nvPr>
            <p:ph type="title"/>
          </p:nvPr>
        </p:nvSpPr>
        <p:spPr/>
        <p:txBody>
          <a:bodyPr/>
          <a:lstStyle/>
          <a:p>
            <a:r>
              <a:rPr lang="en-US" dirty="0"/>
              <a:t>Operator SDK</a:t>
            </a:r>
          </a:p>
        </p:txBody>
      </p:sp>
      <p:sp>
        <p:nvSpPr>
          <p:cNvPr id="3" name="Text Placeholder 2">
            <a:extLst>
              <a:ext uri="{FF2B5EF4-FFF2-40B4-BE49-F238E27FC236}">
                <a16:creationId xmlns:a16="http://schemas.microsoft.com/office/drawing/2014/main" id="{65AE6986-1B74-AA43-AB9C-43D5D68A23D0}"/>
              </a:ext>
            </a:extLst>
          </p:cNvPr>
          <p:cNvSpPr>
            <a:spLocks noGrp="1"/>
          </p:cNvSpPr>
          <p:nvPr>
            <p:ph type="body" sz="quarter" idx="10"/>
          </p:nvPr>
        </p:nvSpPr>
        <p:spPr>
          <a:xfrm>
            <a:off x="540000" y="1728000"/>
            <a:ext cx="9180197" cy="4512099"/>
          </a:xfrm>
        </p:spPr>
        <p:txBody>
          <a:bodyPr/>
          <a:lstStyle/>
          <a:p>
            <a:r>
              <a:rPr lang="en-US" sz="2000" dirty="0"/>
              <a:t>Created by the CoreOS team that coined ”Operator”</a:t>
            </a:r>
          </a:p>
          <a:p>
            <a:r>
              <a:rPr lang="en-US" sz="2000" dirty="0"/>
              <a:t>Still “alpha” but used for many published operators</a:t>
            </a:r>
          </a:p>
          <a:p>
            <a:r>
              <a:rPr lang="en-US" sz="2000" dirty="0"/>
              <a:t>Supports both </a:t>
            </a:r>
            <a:r>
              <a:rPr lang="en-US" sz="2000" dirty="0" err="1"/>
              <a:t>golang</a:t>
            </a:r>
            <a:r>
              <a:rPr lang="en-US" sz="2000" dirty="0"/>
              <a:t> and Ansible implementations</a:t>
            </a:r>
          </a:p>
          <a:p>
            <a:r>
              <a:rPr lang="en-US" sz="2000" dirty="0"/>
              <a:t>Excellent documentation here </a:t>
            </a:r>
            <a:r>
              <a:rPr lang="en-CA" sz="2000" dirty="0">
                <a:hlinkClick r:id="rId3"/>
              </a:rPr>
              <a:t>https://bit.ly/2U8RXCt</a:t>
            </a:r>
            <a:endParaRPr lang="en-US" sz="2000" dirty="0"/>
          </a:p>
          <a:p>
            <a:r>
              <a:rPr lang="en-US" sz="2000" dirty="0"/>
              <a:t>Provides scaffolding to quickly get started including:</a:t>
            </a:r>
          </a:p>
          <a:p>
            <a:pPr lvl="1"/>
            <a:r>
              <a:rPr lang="en-US" sz="2000" dirty="0"/>
              <a:t>Generate CRD, CRD instance</a:t>
            </a:r>
          </a:p>
          <a:p>
            <a:pPr lvl="1"/>
            <a:r>
              <a:rPr lang="en-US" sz="2000" dirty="0"/>
              <a:t>Golang code for Controller, Manager, CRD Types, Reconciler</a:t>
            </a:r>
          </a:p>
          <a:p>
            <a:pPr lvl="1"/>
            <a:r>
              <a:rPr lang="en-US" sz="2000" dirty="0"/>
              <a:t>Deployment manifests</a:t>
            </a:r>
          </a:p>
          <a:p>
            <a:pPr lvl="1"/>
            <a:r>
              <a:rPr lang="en-US" sz="2000" dirty="0"/>
              <a:t>RBAC manifests</a:t>
            </a:r>
          </a:p>
          <a:p>
            <a:r>
              <a:rPr lang="en-US" sz="2000" dirty="0"/>
              <a:t>Does not provide a nice </a:t>
            </a:r>
            <a:r>
              <a:rPr lang="en-US" sz="2000" dirty="0" err="1"/>
              <a:t>Makefile</a:t>
            </a:r>
            <a:r>
              <a:rPr lang="en-US" sz="2000" dirty="0"/>
              <a:t> to help with workflow so you need to write some scripts</a:t>
            </a:r>
          </a:p>
          <a:p>
            <a:endParaRPr lang="en-US" dirty="0"/>
          </a:p>
          <a:p>
            <a:endParaRPr lang="en-US" dirty="0"/>
          </a:p>
        </p:txBody>
      </p:sp>
      <p:pic>
        <p:nvPicPr>
          <p:cNvPr id="5" name="Picture 4">
            <a:extLst>
              <a:ext uri="{FF2B5EF4-FFF2-40B4-BE49-F238E27FC236}">
                <a16:creationId xmlns:a16="http://schemas.microsoft.com/office/drawing/2014/main" id="{3516FC81-910E-5949-9F01-674813260B72}"/>
              </a:ext>
            </a:extLst>
          </p:cNvPr>
          <p:cNvPicPr>
            <a:picLocks noChangeAspect="1"/>
          </p:cNvPicPr>
          <p:nvPr/>
        </p:nvPicPr>
        <p:blipFill>
          <a:blip r:embed="rId4"/>
          <a:stretch>
            <a:fillRect/>
          </a:stretch>
        </p:blipFill>
        <p:spPr>
          <a:xfrm>
            <a:off x="8635230" y="1728000"/>
            <a:ext cx="3016770" cy="1315825"/>
          </a:xfrm>
          <a:prstGeom prst="rect">
            <a:avLst/>
          </a:prstGeom>
        </p:spPr>
      </p:pic>
    </p:spTree>
    <p:extLst>
      <p:ext uri="{BB962C8B-B14F-4D97-AF65-F5344CB8AC3E}">
        <p14:creationId xmlns:p14="http://schemas.microsoft.com/office/powerpoint/2010/main" val="2546069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79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itle 4"/>
          <p:cNvSpPr txBox="1">
            <a:spLocks/>
          </p:cNvSpPr>
          <p:nvPr/>
        </p:nvSpPr>
        <p:spPr>
          <a:xfrm>
            <a:off x="548787" y="1693817"/>
            <a:ext cx="11094573" cy="1832005"/>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110000"/>
              </a:lnSpc>
              <a:spcBef>
                <a:spcPts val="0"/>
              </a:spcBef>
            </a:pPr>
            <a:r>
              <a:rPr lang="en-US" sz="6600" b="1">
                <a:solidFill>
                  <a:schemeClr val="bg1"/>
                </a:solidFill>
                <a:latin typeface="Raleway ExtraBold"/>
                <a:ea typeface="Raleway ExtraBold" charset="0"/>
                <a:cs typeface="Raleway ExtraBold"/>
              </a:rPr>
              <a:t>We use open source, cloud-native technologies to modernize systems.</a:t>
            </a:r>
          </a:p>
        </p:txBody>
      </p:sp>
      <p:sp>
        <p:nvSpPr>
          <p:cNvPr id="59" name="Rectangle 58"/>
          <p:cNvSpPr/>
          <p:nvPr/>
        </p:nvSpPr>
        <p:spPr>
          <a:xfrm flipV="1">
            <a:off x="687246" y="5171386"/>
            <a:ext cx="4134662" cy="86096"/>
          </a:xfrm>
          <a:prstGeom prst="rect">
            <a:avLst/>
          </a:prstGeom>
          <a:solidFill>
            <a:srgbClr val="FFFF00"/>
          </a:solidFill>
          <a:ln>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55" name="Picture 54" descr="1 Architech_Logo_WHT.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81974" y="6483109"/>
            <a:ext cx="1678087" cy="235411"/>
          </a:xfrm>
          <a:prstGeom prst="rect">
            <a:avLst/>
          </a:prstGeom>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67685" y="6522580"/>
            <a:ext cx="81871" cy="126000"/>
          </a:xfrm>
          <a:prstGeom prst="rect">
            <a:avLst/>
          </a:prstGeom>
        </p:spPr>
      </p:pic>
    </p:spTree>
    <p:extLst>
      <p:ext uri="{BB962C8B-B14F-4D97-AF65-F5344CB8AC3E}">
        <p14:creationId xmlns:p14="http://schemas.microsoft.com/office/powerpoint/2010/main" val="41865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93387" y="1264314"/>
            <a:ext cx="1080000" cy="1024724"/>
            <a:chOff x="10891350" y="3168766"/>
            <a:chExt cx="1080000" cy="1024724"/>
          </a:xfrm>
        </p:grpSpPr>
        <p:pic>
          <p:nvPicPr>
            <p:cNvPr id="38" name="Picture 3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197350" y="3168766"/>
              <a:ext cx="468000" cy="468000"/>
            </a:xfrm>
            <a:prstGeom prst="rect">
              <a:avLst/>
            </a:prstGeom>
          </p:spPr>
        </p:pic>
        <p:sp>
          <p:nvSpPr>
            <p:cNvPr id="41" name="TextBox 40"/>
            <p:cNvSpPr txBox="1"/>
            <p:nvPr/>
          </p:nvSpPr>
          <p:spPr>
            <a:xfrm>
              <a:off x="10891350" y="3753540"/>
              <a:ext cx="1080000" cy="439950"/>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Analytics</a:t>
              </a:r>
            </a:p>
          </p:txBody>
        </p:sp>
      </p:grpSp>
      <p:sp>
        <p:nvSpPr>
          <p:cNvPr id="68" name="Rectangle 67"/>
          <p:cNvSpPr>
            <a:spLocks/>
          </p:cNvSpPr>
          <p:nvPr/>
        </p:nvSpPr>
        <p:spPr>
          <a:xfrm>
            <a:off x="5991695" y="3506074"/>
            <a:ext cx="2868603" cy="2844115"/>
          </a:xfrm>
          <a:prstGeom prst="rect">
            <a:avLst/>
          </a:prstGeom>
          <a:solidFill>
            <a:srgbClr val="4243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a:spLocks/>
          </p:cNvSpPr>
          <p:nvPr/>
        </p:nvSpPr>
        <p:spPr>
          <a:xfrm>
            <a:off x="8857686" y="3506072"/>
            <a:ext cx="2868603" cy="2844115"/>
          </a:xfrm>
          <a:prstGeom prst="rect">
            <a:avLst/>
          </a:prstGeom>
          <a:solidFill>
            <a:srgbClr val="2D2E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a:spLocks/>
          </p:cNvSpPr>
          <p:nvPr/>
        </p:nvSpPr>
        <p:spPr>
          <a:xfrm>
            <a:off x="5991695" y="667002"/>
            <a:ext cx="2868603" cy="2844115"/>
          </a:xfrm>
          <a:prstGeom prst="rect">
            <a:avLst/>
          </a:prstGeom>
          <a:solidFill>
            <a:srgbClr val="2D2E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a:spLocks/>
          </p:cNvSpPr>
          <p:nvPr/>
        </p:nvSpPr>
        <p:spPr>
          <a:xfrm>
            <a:off x="8857686" y="667002"/>
            <a:ext cx="2868603" cy="2844115"/>
          </a:xfrm>
          <a:prstGeom prst="rect">
            <a:avLst/>
          </a:prstGeom>
          <a:solidFill>
            <a:srgbClr val="4243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308908" y="1264315"/>
            <a:ext cx="1080000" cy="846443"/>
            <a:chOff x="1537991" y="1299039"/>
            <a:chExt cx="1080000" cy="846443"/>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51631" y="1299039"/>
              <a:ext cx="252720" cy="468000"/>
            </a:xfrm>
            <a:prstGeom prst="rect">
              <a:avLst/>
            </a:prstGeom>
          </p:spPr>
        </p:pic>
        <p:sp>
          <p:nvSpPr>
            <p:cNvPr id="11" name="TextBox 10"/>
            <p:cNvSpPr txBox="1"/>
            <p:nvPr/>
          </p:nvSpPr>
          <p:spPr>
            <a:xfrm>
              <a:off x="1537991" y="1883813"/>
              <a:ext cx="1080000" cy="261669"/>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Design</a:t>
              </a:r>
            </a:p>
          </p:txBody>
        </p:sp>
      </p:grpSp>
      <p:grpSp>
        <p:nvGrpSpPr>
          <p:cNvPr id="12" name="Group 11"/>
          <p:cNvGrpSpPr/>
          <p:nvPr/>
        </p:nvGrpSpPr>
        <p:grpSpPr>
          <a:xfrm>
            <a:off x="2309397" y="1264315"/>
            <a:ext cx="1080000" cy="846443"/>
            <a:chOff x="2569778" y="1299039"/>
            <a:chExt cx="1080000" cy="846443"/>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80458" y="1299039"/>
              <a:ext cx="458640" cy="468000"/>
            </a:xfrm>
            <a:prstGeom prst="rect">
              <a:avLst/>
            </a:prstGeom>
          </p:spPr>
        </p:pic>
        <p:sp>
          <p:nvSpPr>
            <p:cNvPr id="13" name="TextBox 12"/>
            <p:cNvSpPr txBox="1"/>
            <p:nvPr/>
          </p:nvSpPr>
          <p:spPr>
            <a:xfrm>
              <a:off x="2569778" y="1883813"/>
              <a:ext cx="1080000" cy="261669"/>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Engineering</a:t>
              </a:r>
            </a:p>
          </p:txBody>
        </p:sp>
      </p:grpSp>
      <p:grpSp>
        <p:nvGrpSpPr>
          <p:cNvPr id="10" name="Group 9"/>
          <p:cNvGrpSpPr/>
          <p:nvPr/>
        </p:nvGrpSpPr>
        <p:grpSpPr>
          <a:xfrm>
            <a:off x="4138023" y="1264315"/>
            <a:ext cx="1080000" cy="846443"/>
            <a:chOff x="3779984" y="1299039"/>
            <a:chExt cx="1080000" cy="846443"/>
          </a:xfrm>
        </p:grpSpPr>
        <p:sp>
          <p:nvSpPr>
            <p:cNvPr id="27" name="TextBox 26"/>
            <p:cNvSpPr txBox="1"/>
            <p:nvPr/>
          </p:nvSpPr>
          <p:spPr>
            <a:xfrm>
              <a:off x="3779984" y="1883813"/>
              <a:ext cx="1080000" cy="261669"/>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Support</a:t>
              </a:r>
            </a:p>
          </p:txBody>
        </p:sp>
        <p:pic>
          <p:nvPicPr>
            <p:cNvPr id="28" name="Picture 2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85984" y="1299039"/>
              <a:ext cx="468000" cy="468000"/>
            </a:xfrm>
            <a:prstGeom prst="rect">
              <a:avLst/>
            </a:prstGeom>
          </p:spPr>
        </p:pic>
      </p:grpSp>
      <p:sp>
        <p:nvSpPr>
          <p:cNvPr id="29" name="Title 4"/>
          <p:cNvSpPr txBox="1">
            <a:spLocks/>
          </p:cNvSpPr>
          <p:nvPr/>
        </p:nvSpPr>
        <p:spPr>
          <a:xfrm>
            <a:off x="500914" y="681036"/>
            <a:ext cx="4893019" cy="413940"/>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pPr>
            <a:r>
              <a:rPr lang="en-US" sz="2000" dirty="0">
                <a:latin typeface="Raleway ExtraBold" charset="0"/>
                <a:ea typeface="Raleway ExtraBold" charset="0"/>
                <a:cs typeface="Raleway ExtraBold" charset="0"/>
              </a:rPr>
              <a:t>Integrated Development Studio</a:t>
            </a:r>
          </a:p>
        </p:txBody>
      </p:sp>
      <p:grpSp>
        <p:nvGrpSpPr>
          <p:cNvPr id="3" name="Group 2"/>
          <p:cNvGrpSpPr/>
          <p:nvPr/>
        </p:nvGrpSpPr>
        <p:grpSpPr>
          <a:xfrm>
            <a:off x="326521" y="5249838"/>
            <a:ext cx="1080000" cy="1016518"/>
            <a:chOff x="1812766" y="5213441"/>
            <a:chExt cx="1080000" cy="1016518"/>
          </a:xfrm>
        </p:grpSpPr>
        <p:sp>
          <p:nvSpPr>
            <p:cNvPr id="19" name="TextBox 18"/>
            <p:cNvSpPr txBox="1"/>
            <p:nvPr/>
          </p:nvSpPr>
          <p:spPr>
            <a:xfrm>
              <a:off x="1812766" y="5767562"/>
              <a:ext cx="1080000" cy="462397"/>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Lean </a:t>
              </a:r>
            </a:p>
            <a:p>
              <a:pPr algn="ctr">
                <a:lnSpc>
                  <a:spcPct val="110000"/>
                </a:lnSpc>
              </a:pPr>
              <a:r>
                <a:rPr lang="en-US" sz="1000" b="1" spc="40">
                  <a:solidFill>
                    <a:schemeClr val="accent1"/>
                  </a:solidFill>
                  <a:latin typeface="Raleway" charset="0"/>
                  <a:ea typeface="Raleway" charset="0"/>
                  <a:cs typeface="Raleway" charset="0"/>
                </a:rPr>
                <a:t>Startup</a:t>
              </a:r>
            </a:p>
          </p:txBody>
        </p:sp>
        <p:pic>
          <p:nvPicPr>
            <p:cNvPr id="34" name="Picture 3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117986" y="5213441"/>
              <a:ext cx="469560" cy="468000"/>
            </a:xfrm>
            <a:prstGeom prst="rect">
              <a:avLst/>
            </a:prstGeom>
          </p:spPr>
        </p:pic>
      </p:grpSp>
      <p:grpSp>
        <p:nvGrpSpPr>
          <p:cNvPr id="4" name="Group 3"/>
          <p:cNvGrpSpPr/>
          <p:nvPr/>
        </p:nvGrpSpPr>
        <p:grpSpPr>
          <a:xfrm>
            <a:off x="1308908" y="5249838"/>
            <a:ext cx="1080000" cy="1031380"/>
            <a:chOff x="409944" y="5213441"/>
            <a:chExt cx="1080000" cy="1031380"/>
          </a:xfrm>
        </p:grpSpPr>
        <p:sp>
          <p:nvSpPr>
            <p:cNvPr id="20" name="TextBox 19"/>
            <p:cNvSpPr txBox="1"/>
            <p:nvPr/>
          </p:nvSpPr>
          <p:spPr>
            <a:xfrm>
              <a:off x="409944" y="5765306"/>
              <a:ext cx="1080000" cy="479515"/>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Design Thinking</a:t>
              </a:r>
            </a:p>
          </p:txBody>
        </p:sp>
        <p:pic>
          <p:nvPicPr>
            <p:cNvPr id="35" name="Picture 3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5164" y="5213441"/>
              <a:ext cx="469560" cy="468000"/>
            </a:xfrm>
            <a:prstGeom prst="rect">
              <a:avLst/>
            </a:prstGeom>
          </p:spPr>
        </p:pic>
      </p:grpSp>
      <p:grpSp>
        <p:nvGrpSpPr>
          <p:cNvPr id="2" name="Group 1"/>
          <p:cNvGrpSpPr/>
          <p:nvPr/>
        </p:nvGrpSpPr>
        <p:grpSpPr>
          <a:xfrm>
            <a:off x="2309397" y="5249838"/>
            <a:ext cx="1080000" cy="1048260"/>
            <a:chOff x="3096041" y="5213441"/>
            <a:chExt cx="1080000" cy="1048260"/>
          </a:xfrm>
        </p:grpSpPr>
        <p:sp>
          <p:nvSpPr>
            <p:cNvPr id="25" name="TextBox 24"/>
            <p:cNvSpPr txBox="1"/>
            <p:nvPr/>
          </p:nvSpPr>
          <p:spPr>
            <a:xfrm>
              <a:off x="3096041" y="5765305"/>
              <a:ext cx="1080000" cy="496396"/>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Agile Engineering</a:t>
              </a:r>
            </a:p>
          </p:txBody>
        </p:sp>
        <p:pic>
          <p:nvPicPr>
            <p:cNvPr id="36" name="Picture 3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01261" y="5213441"/>
              <a:ext cx="469560" cy="468000"/>
            </a:xfrm>
            <a:prstGeom prst="rect">
              <a:avLst/>
            </a:prstGeom>
          </p:spPr>
        </p:pic>
      </p:grpSp>
      <p:grpSp>
        <p:nvGrpSpPr>
          <p:cNvPr id="17" name="Group 16"/>
          <p:cNvGrpSpPr/>
          <p:nvPr/>
        </p:nvGrpSpPr>
        <p:grpSpPr>
          <a:xfrm>
            <a:off x="2309397" y="3160261"/>
            <a:ext cx="1080000" cy="1064342"/>
            <a:chOff x="3005932" y="3131055"/>
            <a:chExt cx="1080000" cy="1064342"/>
          </a:xfrm>
        </p:grpSpPr>
        <p:sp>
          <p:nvSpPr>
            <p:cNvPr id="24" name="TextBox 23"/>
            <p:cNvSpPr txBox="1"/>
            <p:nvPr/>
          </p:nvSpPr>
          <p:spPr>
            <a:xfrm>
              <a:off x="3005932" y="3715882"/>
              <a:ext cx="1080000" cy="479515"/>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Team Enablement</a:t>
              </a:r>
            </a:p>
          </p:txBody>
        </p:sp>
        <p:pic>
          <p:nvPicPr>
            <p:cNvPr id="37" name="Picture 3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311932" y="3131055"/>
              <a:ext cx="468000" cy="466445"/>
            </a:xfrm>
            <a:prstGeom prst="rect">
              <a:avLst/>
            </a:prstGeom>
          </p:spPr>
        </p:pic>
      </p:grpSp>
      <p:grpSp>
        <p:nvGrpSpPr>
          <p:cNvPr id="8" name="Group 7"/>
          <p:cNvGrpSpPr/>
          <p:nvPr/>
        </p:nvGrpSpPr>
        <p:grpSpPr>
          <a:xfrm>
            <a:off x="1290908" y="3166216"/>
            <a:ext cx="1116001" cy="1027274"/>
            <a:chOff x="197429" y="3131054"/>
            <a:chExt cx="1116000" cy="1027274"/>
          </a:xfrm>
        </p:grpSpPr>
        <p:sp>
          <p:nvSpPr>
            <p:cNvPr id="42" name="TextBox 41"/>
            <p:cNvSpPr txBox="1"/>
            <p:nvPr/>
          </p:nvSpPr>
          <p:spPr>
            <a:xfrm>
              <a:off x="197429" y="3712814"/>
              <a:ext cx="1116000" cy="445514"/>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Legacy Modernization</a:t>
              </a:r>
            </a:p>
          </p:txBody>
        </p:sp>
        <p:pic>
          <p:nvPicPr>
            <p:cNvPr id="43" name="Picture 4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20649" y="3131054"/>
              <a:ext cx="469560" cy="468000"/>
            </a:xfrm>
            <a:prstGeom prst="rect">
              <a:avLst/>
            </a:prstGeom>
          </p:spPr>
        </p:pic>
      </p:grpSp>
      <p:grpSp>
        <p:nvGrpSpPr>
          <p:cNvPr id="15" name="Group 14"/>
          <p:cNvGrpSpPr/>
          <p:nvPr/>
        </p:nvGrpSpPr>
        <p:grpSpPr>
          <a:xfrm>
            <a:off x="326521" y="1264315"/>
            <a:ext cx="1080000" cy="846443"/>
            <a:chOff x="357213" y="1299039"/>
            <a:chExt cx="1080000" cy="846443"/>
          </a:xfrm>
        </p:grpSpPr>
        <p:sp>
          <p:nvSpPr>
            <p:cNvPr id="44" name="TextBox 43"/>
            <p:cNvSpPr txBox="1"/>
            <p:nvPr/>
          </p:nvSpPr>
          <p:spPr>
            <a:xfrm>
              <a:off x="357213" y="1883813"/>
              <a:ext cx="1080000" cy="261669"/>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Strategy</a:t>
              </a:r>
            </a:p>
          </p:txBody>
        </p:sp>
        <p:pic>
          <p:nvPicPr>
            <p:cNvPr id="45" name="Picture 4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63213" y="1299039"/>
              <a:ext cx="468000" cy="468000"/>
            </a:xfrm>
            <a:prstGeom prst="rect">
              <a:avLst/>
            </a:prstGeom>
          </p:spPr>
        </p:pic>
      </p:grpSp>
      <p:cxnSp>
        <p:nvCxnSpPr>
          <p:cNvPr id="39" name="Straight Connector 38"/>
          <p:cNvCxnSpPr/>
          <p:nvPr/>
        </p:nvCxnSpPr>
        <p:spPr>
          <a:xfrm>
            <a:off x="500914" y="2361236"/>
            <a:ext cx="4500001"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0914" y="4419736"/>
            <a:ext cx="4500001"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7" name="Title 4"/>
          <p:cNvSpPr txBox="1">
            <a:spLocks/>
          </p:cNvSpPr>
          <p:nvPr/>
        </p:nvSpPr>
        <p:spPr>
          <a:xfrm>
            <a:off x="507134" y="2593051"/>
            <a:ext cx="4399528" cy="413940"/>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pPr>
            <a:r>
              <a:rPr lang="en-US" sz="2000" dirty="0">
                <a:latin typeface="Raleway ExtraBold" charset="0"/>
                <a:ea typeface="Raleway ExtraBold" charset="0"/>
                <a:cs typeface="Raleway ExtraBold" charset="0"/>
              </a:rPr>
              <a:t>Digital Transformation</a:t>
            </a:r>
          </a:p>
        </p:txBody>
      </p:sp>
      <p:sp>
        <p:nvSpPr>
          <p:cNvPr id="48" name="Title 4"/>
          <p:cNvSpPr txBox="1">
            <a:spLocks/>
          </p:cNvSpPr>
          <p:nvPr/>
        </p:nvSpPr>
        <p:spPr>
          <a:xfrm>
            <a:off x="507366" y="4690734"/>
            <a:ext cx="4886568" cy="413940"/>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pPr>
            <a:r>
              <a:rPr lang="en-US" sz="2000" dirty="0">
                <a:latin typeface="Raleway ExtraBold" charset="0"/>
                <a:ea typeface="Raleway ExtraBold" charset="0"/>
                <a:cs typeface="Raleway ExtraBold" charset="0"/>
              </a:rPr>
              <a:t>Modern Product Development</a:t>
            </a:r>
          </a:p>
        </p:txBody>
      </p:sp>
      <p:grpSp>
        <p:nvGrpSpPr>
          <p:cNvPr id="50" name="Group 49"/>
          <p:cNvGrpSpPr/>
          <p:nvPr/>
        </p:nvGrpSpPr>
        <p:grpSpPr>
          <a:xfrm>
            <a:off x="326521" y="3166216"/>
            <a:ext cx="1080000" cy="1030343"/>
            <a:chOff x="1836720" y="3131054"/>
            <a:chExt cx="1080000" cy="1030343"/>
          </a:xfrm>
        </p:grpSpPr>
        <p:sp>
          <p:nvSpPr>
            <p:cNvPr id="51" name="TextBox 50"/>
            <p:cNvSpPr txBox="1"/>
            <p:nvPr/>
          </p:nvSpPr>
          <p:spPr>
            <a:xfrm>
              <a:off x="1836720" y="3715882"/>
              <a:ext cx="1080000" cy="445515"/>
            </a:xfrm>
            <a:prstGeom prst="rect">
              <a:avLst/>
            </a:prstGeom>
            <a:noFill/>
          </p:spPr>
          <p:txBody>
            <a:bodyPr wrap="square" rtlCol="0">
              <a:noAutofit/>
            </a:bodyPr>
            <a:lstStyle/>
            <a:p>
              <a:pPr algn="ctr">
                <a:lnSpc>
                  <a:spcPct val="110000"/>
                </a:lnSpc>
              </a:pPr>
              <a:r>
                <a:rPr lang="en-US" sz="1000" b="1" spc="40">
                  <a:solidFill>
                    <a:schemeClr val="accent1"/>
                  </a:solidFill>
                  <a:latin typeface="Raleway" charset="0"/>
                  <a:ea typeface="Raleway" charset="0"/>
                  <a:cs typeface="Raleway" charset="0"/>
                </a:rPr>
                <a:t>Product Innovation</a:t>
              </a:r>
            </a:p>
          </p:txBody>
        </p:sp>
        <p:pic>
          <p:nvPicPr>
            <p:cNvPr id="52" name="Picture 5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44919" y="3131054"/>
              <a:ext cx="469560" cy="468000"/>
            </a:xfrm>
            <a:prstGeom prst="rect">
              <a:avLst/>
            </a:prstGeom>
          </p:spPr>
        </p:pic>
      </p:grpSp>
      <p:grpSp>
        <p:nvGrpSpPr>
          <p:cNvPr id="16" name="Group 15"/>
          <p:cNvGrpSpPr/>
          <p:nvPr/>
        </p:nvGrpSpPr>
        <p:grpSpPr>
          <a:xfrm>
            <a:off x="6356527" y="780209"/>
            <a:ext cx="2070477" cy="2009495"/>
            <a:chOff x="194898" y="0"/>
            <a:chExt cx="2070477" cy="2009495"/>
          </a:xfrm>
        </p:grpSpPr>
        <p:sp>
          <p:nvSpPr>
            <p:cNvPr id="58" name="TextBox 57"/>
            <p:cNvSpPr txBox="1"/>
            <p:nvPr/>
          </p:nvSpPr>
          <p:spPr>
            <a:xfrm>
              <a:off x="727266" y="629117"/>
              <a:ext cx="1538109" cy="1015663"/>
            </a:xfrm>
            <a:prstGeom prst="rect">
              <a:avLst/>
            </a:prstGeom>
            <a:noFill/>
          </p:spPr>
          <p:txBody>
            <a:bodyPr wrap="square" rtlCol="0">
              <a:spAutoFit/>
            </a:bodyPr>
            <a:lstStyle/>
            <a:p>
              <a:r>
                <a:rPr lang="en-US" sz="5800" b="1" spc="-150">
                  <a:solidFill>
                    <a:schemeClr val="bg1"/>
                  </a:solidFill>
                  <a:latin typeface="Raleway"/>
                  <a:ea typeface="Raleway SemiBold" charset="0"/>
                  <a:cs typeface="Raleway"/>
                </a:rPr>
                <a:t>14</a:t>
              </a:r>
            </a:p>
          </p:txBody>
        </p:sp>
        <p:sp>
          <p:nvSpPr>
            <p:cNvPr id="60" name="TextBox 59"/>
            <p:cNvSpPr txBox="1"/>
            <p:nvPr/>
          </p:nvSpPr>
          <p:spPr>
            <a:xfrm>
              <a:off x="194898" y="1486275"/>
              <a:ext cx="2047258" cy="523220"/>
            </a:xfrm>
            <a:prstGeom prst="rect">
              <a:avLst/>
            </a:prstGeom>
            <a:noFill/>
          </p:spPr>
          <p:txBody>
            <a:bodyPr wrap="square" rtlCol="0">
              <a:spAutoFit/>
            </a:bodyPr>
            <a:lstStyle/>
            <a:p>
              <a:pPr algn="ctr"/>
              <a:r>
                <a:rPr lang="en-US" sz="2800" b="1" spc="40">
                  <a:solidFill>
                    <a:srgbClr val="FFFFFF"/>
                  </a:solidFill>
                  <a:latin typeface="Raleway"/>
                  <a:ea typeface="Noto Serif" charset="0"/>
                  <a:cs typeface="Raleway"/>
                </a:rPr>
                <a:t>years</a:t>
              </a:r>
            </a:p>
          </p:txBody>
        </p:sp>
        <p:sp>
          <p:nvSpPr>
            <p:cNvPr id="65" name="TextBox 64"/>
            <p:cNvSpPr txBox="1"/>
            <p:nvPr/>
          </p:nvSpPr>
          <p:spPr>
            <a:xfrm>
              <a:off x="1405229" y="0"/>
              <a:ext cx="543223" cy="1785104"/>
            </a:xfrm>
            <a:prstGeom prst="rect">
              <a:avLst/>
            </a:prstGeom>
            <a:noFill/>
          </p:spPr>
          <p:txBody>
            <a:bodyPr wrap="square" rtlCol="0">
              <a:spAutoFit/>
            </a:bodyPr>
            <a:lstStyle/>
            <a:p>
              <a:pPr algn="ctr"/>
              <a:r>
                <a:rPr lang="en-US" sz="11000" b="1" spc="-150">
                  <a:solidFill>
                    <a:schemeClr val="accent2"/>
                  </a:solidFill>
                  <a:latin typeface="Raleway"/>
                  <a:ea typeface="Raleway" charset="0"/>
                  <a:cs typeface="Raleway"/>
                </a:rPr>
                <a:t>+</a:t>
              </a:r>
            </a:p>
          </p:txBody>
        </p:sp>
      </p:grpSp>
      <p:grpSp>
        <p:nvGrpSpPr>
          <p:cNvPr id="21" name="Group 20"/>
          <p:cNvGrpSpPr/>
          <p:nvPr/>
        </p:nvGrpSpPr>
        <p:grpSpPr>
          <a:xfrm>
            <a:off x="9243909" y="780209"/>
            <a:ext cx="2047258" cy="2009495"/>
            <a:chOff x="4598036" y="0"/>
            <a:chExt cx="2047258" cy="2009495"/>
          </a:xfrm>
        </p:grpSpPr>
        <p:sp>
          <p:nvSpPr>
            <p:cNvPr id="62" name="TextBox 61"/>
            <p:cNvSpPr txBox="1"/>
            <p:nvPr/>
          </p:nvSpPr>
          <p:spPr>
            <a:xfrm>
              <a:off x="4598036" y="1486275"/>
              <a:ext cx="2047258" cy="523220"/>
            </a:xfrm>
            <a:prstGeom prst="rect">
              <a:avLst/>
            </a:prstGeom>
            <a:noFill/>
          </p:spPr>
          <p:txBody>
            <a:bodyPr wrap="square" rtlCol="0">
              <a:spAutoFit/>
            </a:bodyPr>
            <a:lstStyle/>
            <a:p>
              <a:pPr algn="ctr"/>
              <a:r>
                <a:rPr lang="en-US" sz="2800" b="1" spc="40">
                  <a:solidFill>
                    <a:srgbClr val="FFFFFF"/>
                  </a:solidFill>
                  <a:latin typeface="Raleway"/>
                  <a:ea typeface="Noto Serif" charset="0"/>
                  <a:cs typeface="Raleway"/>
                </a:rPr>
                <a:t>projects</a:t>
              </a:r>
            </a:p>
          </p:txBody>
        </p:sp>
        <p:sp>
          <p:nvSpPr>
            <p:cNvPr id="64" name="TextBox 63"/>
            <p:cNvSpPr txBox="1"/>
            <p:nvPr/>
          </p:nvSpPr>
          <p:spPr>
            <a:xfrm>
              <a:off x="4778533" y="629118"/>
              <a:ext cx="1663137" cy="1015663"/>
            </a:xfrm>
            <a:prstGeom prst="rect">
              <a:avLst/>
            </a:prstGeom>
            <a:noFill/>
          </p:spPr>
          <p:txBody>
            <a:bodyPr wrap="square" rtlCol="0">
              <a:spAutoFit/>
            </a:bodyPr>
            <a:lstStyle/>
            <a:p>
              <a:r>
                <a:rPr lang="en-US" sz="5800" b="1" spc="-150">
                  <a:solidFill>
                    <a:schemeClr val="bg1"/>
                  </a:solidFill>
                  <a:latin typeface="Raleway"/>
                  <a:ea typeface="Raleway SemiBold" charset="0"/>
                  <a:cs typeface="Raleway"/>
                </a:rPr>
                <a:t>300</a:t>
              </a:r>
            </a:p>
          </p:txBody>
        </p:sp>
        <p:sp>
          <p:nvSpPr>
            <p:cNvPr id="66" name="TextBox 65"/>
            <p:cNvSpPr txBox="1"/>
            <p:nvPr/>
          </p:nvSpPr>
          <p:spPr>
            <a:xfrm>
              <a:off x="5947146" y="0"/>
              <a:ext cx="543223" cy="1785104"/>
            </a:xfrm>
            <a:prstGeom prst="rect">
              <a:avLst/>
            </a:prstGeom>
            <a:noFill/>
          </p:spPr>
          <p:txBody>
            <a:bodyPr wrap="square" rtlCol="0">
              <a:spAutoFit/>
            </a:bodyPr>
            <a:lstStyle/>
            <a:p>
              <a:pPr algn="ctr"/>
              <a:r>
                <a:rPr lang="en-US" sz="11000" b="1" spc="-150">
                  <a:solidFill>
                    <a:schemeClr val="accent2"/>
                  </a:solidFill>
                  <a:latin typeface="Raleway"/>
                  <a:ea typeface="Raleway" charset="0"/>
                  <a:cs typeface="Raleway"/>
                </a:rPr>
                <a:t>+</a:t>
              </a:r>
            </a:p>
          </p:txBody>
        </p:sp>
      </p:grpSp>
      <p:grpSp>
        <p:nvGrpSpPr>
          <p:cNvPr id="18" name="Group 17"/>
          <p:cNvGrpSpPr/>
          <p:nvPr/>
        </p:nvGrpSpPr>
        <p:grpSpPr>
          <a:xfrm>
            <a:off x="6249860" y="3642056"/>
            <a:ext cx="2118961" cy="2007185"/>
            <a:chOff x="2312468" y="2310"/>
            <a:chExt cx="2118961" cy="2007185"/>
          </a:xfrm>
        </p:grpSpPr>
        <p:sp>
          <p:nvSpPr>
            <p:cNvPr id="61" name="TextBox 60"/>
            <p:cNvSpPr txBox="1"/>
            <p:nvPr/>
          </p:nvSpPr>
          <p:spPr>
            <a:xfrm>
              <a:off x="2351968" y="1486275"/>
              <a:ext cx="2079461" cy="523220"/>
            </a:xfrm>
            <a:prstGeom prst="rect">
              <a:avLst/>
            </a:prstGeom>
            <a:noFill/>
          </p:spPr>
          <p:txBody>
            <a:bodyPr wrap="square" rtlCol="0">
              <a:spAutoFit/>
            </a:bodyPr>
            <a:lstStyle/>
            <a:p>
              <a:pPr algn="ctr"/>
              <a:r>
                <a:rPr lang="en-US" sz="2800" b="1" spc="40">
                  <a:solidFill>
                    <a:srgbClr val="FFFFFF"/>
                  </a:solidFill>
                  <a:latin typeface="Raleway"/>
                  <a:ea typeface="Noto Serif" charset="0"/>
                  <a:cs typeface="Raleway"/>
                </a:rPr>
                <a:t>people</a:t>
              </a:r>
            </a:p>
          </p:txBody>
        </p:sp>
        <p:sp>
          <p:nvSpPr>
            <p:cNvPr id="63" name="TextBox 62"/>
            <p:cNvSpPr txBox="1"/>
            <p:nvPr/>
          </p:nvSpPr>
          <p:spPr>
            <a:xfrm>
              <a:off x="2312468" y="629118"/>
              <a:ext cx="2091776" cy="1015663"/>
            </a:xfrm>
            <a:prstGeom prst="rect">
              <a:avLst/>
            </a:prstGeom>
            <a:noFill/>
          </p:spPr>
          <p:txBody>
            <a:bodyPr wrap="square" rtlCol="0">
              <a:spAutoFit/>
            </a:bodyPr>
            <a:lstStyle/>
            <a:p>
              <a:pPr algn="ctr"/>
              <a:r>
                <a:rPr lang="en-US" sz="5800" b="1" spc="-150">
                  <a:solidFill>
                    <a:schemeClr val="bg1"/>
                  </a:solidFill>
                  <a:latin typeface="Raleway"/>
                  <a:ea typeface="Raleway SemiBold" charset="0"/>
                  <a:cs typeface="Raleway"/>
                </a:rPr>
                <a:t>100</a:t>
              </a:r>
            </a:p>
          </p:txBody>
        </p:sp>
        <p:sp>
          <p:nvSpPr>
            <p:cNvPr id="67" name="TextBox 66"/>
            <p:cNvSpPr txBox="1"/>
            <p:nvPr/>
          </p:nvSpPr>
          <p:spPr>
            <a:xfrm>
              <a:off x="3788291" y="2310"/>
              <a:ext cx="543223" cy="1785104"/>
            </a:xfrm>
            <a:prstGeom prst="rect">
              <a:avLst/>
            </a:prstGeom>
            <a:noFill/>
          </p:spPr>
          <p:txBody>
            <a:bodyPr wrap="square" rtlCol="0">
              <a:spAutoFit/>
            </a:bodyPr>
            <a:lstStyle/>
            <a:p>
              <a:pPr algn="ctr"/>
              <a:r>
                <a:rPr lang="en-US" sz="11000" b="1" spc="-150">
                  <a:solidFill>
                    <a:schemeClr val="accent2"/>
                  </a:solidFill>
                  <a:latin typeface="Raleway"/>
                  <a:ea typeface="Raleway" charset="0"/>
                  <a:cs typeface="Raleway"/>
                </a:rPr>
                <a:t>+</a:t>
              </a:r>
            </a:p>
          </p:txBody>
        </p:sp>
      </p:grpSp>
      <p:grpSp>
        <p:nvGrpSpPr>
          <p:cNvPr id="74" name="Group 73"/>
          <p:cNvGrpSpPr/>
          <p:nvPr/>
        </p:nvGrpSpPr>
        <p:grpSpPr>
          <a:xfrm>
            <a:off x="9165811" y="3639745"/>
            <a:ext cx="2320895" cy="2440382"/>
            <a:chOff x="4511797" y="0"/>
            <a:chExt cx="2320895" cy="2440382"/>
          </a:xfrm>
        </p:grpSpPr>
        <p:sp>
          <p:nvSpPr>
            <p:cNvPr id="75" name="TextBox 74"/>
            <p:cNvSpPr txBox="1"/>
            <p:nvPr/>
          </p:nvSpPr>
          <p:spPr>
            <a:xfrm>
              <a:off x="4511797" y="1486275"/>
              <a:ext cx="2320895" cy="954107"/>
            </a:xfrm>
            <a:prstGeom prst="rect">
              <a:avLst/>
            </a:prstGeom>
            <a:noFill/>
          </p:spPr>
          <p:txBody>
            <a:bodyPr wrap="square" rtlCol="0">
              <a:spAutoFit/>
            </a:bodyPr>
            <a:lstStyle/>
            <a:p>
              <a:pPr algn="ctr"/>
              <a:r>
                <a:rPr lang="en-US" sz="2800" b="1" spc="40">
                  <a:solidFill>
                    <a:srgbClr val="FFFFFF"/>
                  </a:solidFill>
                  <a:latin typeface="Raleway"/>
                  <a:ea typeface="Noto Serif" charset="0"/>
                  <a:cs typeface="Raleway"/>
                </a:rPr>
                <a:t>systems modernized</a:t>
              </a:r>
            </a:p>
          </p:txBody>
        </p:sp>
        <p:sp>
          <p:nvSpPr>
            <p:cNvPr id="76" name="TextBox 75"/>
            <p:cNvSpPr txBox="1"/>
            <p:nvPr/>
          </p:nvSpPr>
          <p:spPr>
            <a:xfrm>
              <a:off x="4836921" y="629118"/>
              <a:ext cx="1663137" cy="1015663"/>
            </a:xfrm>
            <a:prstGeom prst="rect">
              <a:avLst/>
            </a:prstGeom>
            <a:noFill/>
          </p:spPr>
          <p:txBody>
            <a:bodyPr wrap="square" rtlCol="0">
              <a:spAutoFit/>
            </a:bodyPr>
            <a:lstStyle/>
            <a:p>
              <a:pPr algn="ctr"/>
              <a:r>
                <a:rPr lang="en-US" sz="5800" b="1" spc="-150">
                  <a:solidFill>
                    <a:schemeClr val="bg1"/>
                  </a:solidFill>
                  <a:latin typeface="Raleway"/>
                  <a:ea typeface="Raleway SemiBold" charset="0"/>
                  <a:cs typeface="Raleway"/>
                </a:rPr>
                <a:t>40</a:t>
              </a:r>
            </a:p>
          </p:txBody>
        </p:sp>
        <p:sp>
          <p:nvSpPr>
            <p:cNvPr id="77" name="TextBox 76"/>
            <p:cNvSpPr txBox="1"/>
            <p:nvPr/>
          </p:nvSpPr>
          <p:spPr>
            <a:xfrm>
              <a:off x="5947146" y="0"/>
              <a:ext cx="543223" cy="1785104"/>
            </a:xfrm>
            <a:prstGeom prst="rect">
              <a:avLst/>
            </a:prstGeom>
            <a:noFill/>
          </p:spPr>
          <p:txBody>
            <a:bodyPr wrap="square" rtlCol="0">
              <a:spAutoFit/>
            </a:bodyPr>
            <a:lstStyle/>
            <a:p>
              <a:pPr algn="ctr"/>
              <a:r>
                <a:rPr lang="en-US" sz="11000" b="1" spc="-150">
                  <a:solidFill>
                    <a:schemeClr val="accent2"/>
                  </a:solidFill>
                  <a:latin typeface="Raleway"/>
                  <a:ea typeface="Raleway" charset="0"/>
                  <a:cs typeface="Raleway"/>
                </a:rPr>
                <a:t>+</a:t>
              </a:r>
            </a:p>
          </p:txBody>
        </p:sp>
      </p:grpSp>
    </p:spTree>
    <p:extLst>
      <p:ext uri="{BB962C8B-B14F-4D97-AF65-F5344CB8AC3E}">
        <p14:creationId xmlns:p14="http://schemas.microsoft.com/office/powerpoint/2010/main" val="228070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10" presetClass="entr" presetSubtype="0" fill="hold"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par>
                                <p:cTn id="74" presetID="10" presetClass="entr" presetSubtype="0"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2" grpId="0" animBg="1"/>
      <p:bldP spid="73" grpId="0" animBg="1"/>
      <p:bldP spid="29" grpId="0"/>
      <p:bldP spid="47"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67685" y="6522580"/>
            <a:ext cx="81871" cy="126000"/>
          </a:xfrm>
          <a:prstGeom prst="rect">
            <a:avLst/>
          </a:prstGeom>
        </p:spPr>
      </p:pic>
      <p:sp>
        <p:nvSpPr>
          <p:cNvPr id="55" name="Rectangle 54"/>
          <p:cNvSpPr/>
          <p:nvPr/>
        </p:nvSpPr>
        <p:spPr>
          <a:xfrm>
            <a:off x="0" y="-1"/>
            <a:ext cx="12192000" cy="121828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Title 4"/>
          <p:cNvSpPr txBox="1">
            <a:spLocks/>
          </p:cNvSpPr>
          <p:nvPr/>
        </p:nvSpPr>
        <p:spPr>
          <a:xfrm>
            <a:off x="554899" y="0"/>
            <a:ext cx="11271425" cy="1205801"/>
          </a:xfrm>
          <a:prstGeom prst="rect">
            <a:avLst/>
          </a:prstGeom>
        </p:spPr>
        <p:txBody>
          <a:bodyPr anchor="ctr" anchorCtr="0"/>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pPr>
            <a:r>
              <a:rPr lang="en-US" sz="4400" b="1">
                <a:solidFill>
                  <a:schemeClr val="bg1"/>
                </a:solidFill>
                <a:latin typeface="Raleway ExtraBold" charset="0"/>
                <a:ea typeface="Raleway ExtraBold" charset="0"/>
                <a:cs typeface="Raleway ExtraBold" charset="0"/>
              </a:rPr>
              <a:t>Digital Transformation Journeys</a:t>
            </a:r>
          </a:p>
        </p:txBody>
      </p:sp>
      <p:pic>
        <p:nvPicPr>
          <p:cNvPr id="48" name="Pictur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01175" y="1387450"/>
            <a:ext cx="755562" cy="675598"/>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2065" y="1560925"/>
            <a:ext cx="829599" cy="328649"/>
          </a:xfrm>
          <a:prstGeom prst="rect">
            <a:avLst/>
          </a:prstGeom>
        </p:spPr>
      </p:pic>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72250" y="2480715"/>
            <a:ext cx="1573349" cy="599274"/>
          </a:xfrm>
          <a:prstGeom prst="rect">
            <a:avLst/>
          </a:prstGeom>
        </p:spPr>
      </p:pic>
      <p:pic>
        <p:nvPicPr>
          <p:cNvPr id="57" name="Picture 5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259453" y="1603027"/>
            <a:ext cx="1646791" cy="244445"/>
          </a:xfrm>
          <a:prstGeom prst="rect">
            <a:avLst/>
          </a:prstGeom>
        </p:spPr>
      </p:pic>
      <p:pic>
        <p:nvPicPr>
          <p:cNvPr id="58" name="Picture 5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30238" y="4835395"/>
            <a:ext cx="1253148" cy="452945"/>
          </a:xfrm>
          <a:prstGeom prst="rect">
            <a:avLst/>
          </a:prstGeom>
        </p:spPr>
      </p:pic>
      <p:pic>
        <p:nvPicPr>
          <p:cNvPr id="59" name="Picture 5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016676" y="1574300"/>
            <a:ext cx="1217927" cy="392621"/>
          </a:xfrm>
          <a:prstGeom prst="rect">
            <a:avLst/>
          </a:prstGeom>
        </p:spPr>
      </p:pic>
      <p:pic>
        <p:nvPicPr>
          <p:cNvPr id="60" name="Picture 5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1880" y="4898021"/>
            <a:ext cx="1449969" cy="327693"/>
          </a:xfrm>
          <a:prstGeom prst="rect">
            <a:avLst/>
          </a:prstGeom>
        </p:spPr>
      </p:pic>
      <p:pic>
        <p:nvPicPr>
          <p:cNvPr id="61" name="Picture 6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824294" y="4917399"/>
            <a:ext cx="1616719" cy="288936"/>
          </a:xfrm>
          <a:prstGeom prst="rect">
            <a:avLst/>
          </a:prstGeom>
        </p:spPr>
      </p:pic>
      <p:pic>
        <p:nvPicPr>
          <p:cNvPr id="62" name="Picture 6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166191" y="3687570"/>
            <a:ext cx="1028689" cy="482768"/>
          </a:xfrm>
          <a:prstGeom prst="rect">
            <a:avLst/>
          </a:prstGeom>
        </p:spPr>
      </p:pic>
      <p:pic>
        <p:nvPicPr>
          <p:cNvPr id="63" name="Picture 6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917964" y="4980906"/>
            <a:ext cx="1421905" cy="298004"/>
          </a:xfrm>
          <a:prstGeom prst="rect">
            <a:avLst/>
          </a:prstGeom>
        </p:spPr>
      </p:pic>
      <p:pic>
        <p:nvPicPr>
          <p:cNvPr id="64" name="Picture 63"/>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03346" y="2572757"/>
            <a:ext cx="1067036" cy="415190"/>
          </a:xfrm>
          <a:prstGeom prst="rect">
            <a:avLst/>
          </a:prstGeom>
        </p:spPr>
      </p:pic>
      <p:pic>
        <p:nvPicPr>
          <p:cNvPr id="67" name="Picture 6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04063" y="3662122"/>
            <a:ext cx="1265602" cy="533665"/>
          </a:xfrm>
          <a:prstGeom prst="rect">
            <a:avLst/>
          </a:prstGeom>
        </p:spPr>
      </p:pic>
      <p:pic>
        <p:nvPicPr>
          <p:cNvPr id="73" name="Picture 7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66276" y="5983807"/>
            <a:ext cx="1541177" cy="308235"/>
          </a:xfrm>
          <a:prstGeom prst="rect">
            <a:avLst/>
          </a:prstGeom>
        </p:spPr>
      </p:pic>
      <p:pic>
        <p:nvPicPr>
          <p:cNvPr id="92" name="Picture 91"/>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160204" y="5920834"/>
            <a:ext cx="986156" cy="430845"/>
          </a:xfrm>
          <a:prstGeom prst="rect">
            <a:avLst/>
          </a:prstGeom>
        </p:spPr>
      </p:pic>
      <p:pic>
        <p:nvPicPr>
          <p:cNvPr id="2" name="Picture 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47467" y="2406919"/>
            <a:ext cx="1147121" cy="746866"/>
          </a:xfrm>
          <a:prstGeom prst="rect">
            <a:avLst/>
          </a:prstGeom>
        </p:spPr>
      </p:pic>
      <p:pic>
        <p:nvPicPr>
          <p:cNvPr id="6" name="Picture 5"/>
          <p:cNvPicPr>
            <a:picLocks noChangeAspect="1"/>
          </p:cNvPicPr>
          <p:nvPr/>
        </p:nvPicPr>
        <p:blipFill>
          <a:blip r:embed="rId19"/>
          <a:stretch>
            <a:fillRect/>
          </a:stretch>
        </p:blipFill>
        <p:spPr>
          <a:xfrm>
            <a:off x="5371450" y="5898758"/>
            <a:ext cx="1715552" cy="497510"/>
          </a:xfrm>
          <a:prstGeom prst="rect">
            <a:avLst/>
          </a:prstGeom>
        </p:spPr>
      </p:pic>
      <p:pic>
        <p:nvPicPr>
          <p:cNvPr id="7" name="Picture 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796456" y="2642027"/>
            <a:ext cx="1448177" cy="276650"/>
          </a:xfrm>
          <a:prstGeom prst="rect">
            <a:avLst/>
          </a:prstGeom>
        </p:spPr>
      </p:pic>
      <p:pic>
        <p:nvPicPr>
          <p:cNvPr id="8" name="Picture 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174508" y="3708977"/>
            <a:ext cx="1323917" cy="485317"/>
          </a:xfrm>
          <a:prstGeom prst="rect">
            <a:avLst/>
          </a:prstGeom>
        </p:spPr>
      </p:pic>
      <p:pic>
        <p:nvPicPr>
          <p:cNvPr id="10" name="Picture 9"/>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224474" y="3655944"/>
            <a:ext cx="596814" cy="546021"/>
          </a:xfrm>
          <a:prstGeom prst="rect">
            <a:avLst/>
          </a:prstGeom>
        </p:spPr>
      </p:pic>
      <p:pic>
        <p:nvPicPr>
          <p:cNvPr id="11" name="Picture 10"/>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0293026" y="4871108"/>
            <a:ext cx="972823" cy="336159"/>
          </a:xfrm>
          <a:prstGeom prst="rect">
            <a:avLst/>
          </a:prstGeom>
        </p:spPr>
      </p:pic>
      <p:pic>
        <p:nvPicPr>
          <p:cNvPr id="12" name="Picture 1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0051668" y="1543345"/>
            <a:ext cx="1514769" cy="363809"/>
          </a:xfrm>
          <a:prstGeom prst="rect">
            <a:avLst/>
          </a:prstGeom>
        </p:spPr>
      </p:pic>
      <p:pic>
        <p:nvPicPr>
          <p:cNvPr id="14" name="Picture 13"/>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5718186" y="3783560"/>
            <a:ext cx="914951" cy="290788"/>
          </a:xfrm>
          <a:prstGeom prst="rect">
            <a:avLst/>
          </a:prstGeom>
        </p:spPr>
      </p:pic>
      <p:pic>
        <p:nvPicPr>
          <p:cNvPr id="15" name="Picture 1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10346500" y="2605180"/>
            <a:ext cx="815086" cy="350344"/>
          </a:xfrm>
          <a:prstGeom prst="rect">
            <a:avLst/>
          </a:prstGeom>
        </p:spPr>
      </p:pic>
      <p:pic>
        <p:nvPicPr>
          <p:cNvPr id="3" name="Picture 2" descr="orkestra logo black.png"/>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7606631" y="5982805"/>
            <a:ext cx="1834814" cy="286984"/>
          </a:xfrm>
          <a:prstGeom prst="rect">
            <a:avLst/>
          </a:prstGeom>
        </p:spPr>
      </p:pic>
      <p:pic>
        <p:nvPicPr>
          <p:cNvPr id="4" name="Picture 3"/>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0512154" y="5788440"/>
            <a:ext cx="586352" cy="524093"/>
          </a:xfrm>
          <a:prstGeom prst="rect">
            <a:avLst/>
          </a:prstGeom>
        </p:spPr>
      </p:pic>
      <p:pic>
        <p:nvPicPr>
          <p:cNvPr id="33" name="Picture 32"/>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0867172" y="6521663"/>
            <a:ext cx="957658" cy="126459"/>
          </a:xfrm>
          <a:prstGeom prst="rect">
            <a:avLst/>
          </a:prstGeom>
        </p:spPr>
      </p:pic>
    </p:spTree>
    <p:extLst>
      <p:ext uri="{BB962C8B-B14F-4D97-AF65-F5344CB8AC3E}">
        <p14:creationId xmlns:p14="http://schemas.microsoft.com/office/powerpoint/2010/main" val="174982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0"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5567" t="-3030" r="24136" b="3030"/>
          <a:stretch/>
        </p:blipFill>
        <p:spPr>
          <a:xfrm>
            <a:off x="0" y="-207818"/>
            <a:ext cx="12192000" cy="7065818"/>
          </a:xfrm>
          <a:prstGeom prst="rect">
            <a:avLst/>
          </a:prstGeom>
        </p:spPr>
      </p:pic>
      <p:sp>
        <p:nvSpPr>
          <p:cNvPr id="12" name="Rectangle 11"/>
          <p:cNvSpPr/>
          <p:nvPr/>
        </p:nvSpPr>
        <p:spPr>
          <a:xfrm>
            <a:off x="0" y="0"/>
            <a:ext cx="12192000" cy="6858000"/>
          </a:xfrm>
          <a:prstGeom prst="rect">
            <a:avLst/>
          </a:prstGeom>
          <a:solidFill>
            <a:srgbClr val="1027BF">
              <a:alpha val="5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p:cNvSpPr txBox="1"/>
          <p:nvPr/>
        </p:nvSpPr>
        <p:spPr>
          <a:xfrm>
            <a:off x="2082655" y="1735798"/>
            <a:ext cx="8712345" cy="3621505"/>
          </a:xfrm>
          <a:prstGeom prst="rect">
            <a:avLst/>
          </a:prstGeom>
          <a:noFill/>
        </p:spPr>
        <p:txBody>
          <a:bodyPr wrap="square" rtlCol="0">
            <a:spAutoFit/>
          </a:bodyPr>
          <a:lstStyle/>
          <a:p>
            <a:pPr hangingPunct="0">
              <a:lnSpc>
                <a:spcPct val="120000"/>
              </a:lnSpc>
            </a:pPr>
            <a:r>
              <a:rPr lang="en-US" sz="3200">
                <a:solidFill>
                  <a:srgbClr val="FFFFFF"/>
                </a:solidFill>
                <a:latin typeface="Helvetica Neue"/>
                <a:ea typeface="Noto Serif" charset="0"/>
                <a:cs typeface="Helvetica Neue"/>
              </a:rPr>
              <a:t>We’re trying to become an organization that’s constantly rethinking the problems we’re solving in the market today and looking to bring new value to clients in ways that they haven’t thought of yet. Architech is instrumental to us throughout this journey.</a:t>
            </a:r>
            <a:endParaRPr lang="en-US" sz="3200">
              <a:solidFill>
                <a:srgbClr val="FFFFFF"/>
              </a:solidFill>
              <a:latin typeface="Helvetica Neue"/>
              <a:ea typeface="Noto Serif" charset="0"/>
              <a:cs typeface="Helvetica Neue"/>
              <a:sym typeface="Helvetica Neue"/>
            </a:endParaRPr>
          </a:p>
        </p:txBody>
      </p:sp>
      <p:sp>
        <p:nvSpPr>
          <p:cNvPr id="107" name="TextBox 106"/>
          <p:cNvSpPr txBox="1"/>
          <p:nvPr/>
        </p:nvSpPr>
        <p:spPr>
          <a:xfrm>
            <a:off x="1150336" y="1041277"/>
            <a:ext cx="1295400" cy="2246769"/>
          </a:xfrm>
          <a:prstGeom prst="rect">
            <a:avLst/>
          </a:prstGeom>
          <a:noFill/>
        </p:spPr>
        <p:txBody>
          <a:bodyPr wrap="square" rtlCol="0">
            <a:spAutoFit/>
          </a:bodyPr>
          <a:lstStyle/>
          <a:p>
            <a:r>
              <a:rPr lang="en-US" sz="14000" spc="40">
                <a:solidFill>
                  <a:schemeClr val="accent2"/>
                </a:solidFill>
                <a:latin typeface="Noto Serif" charset="0"/>
                <a:ea typeface="Noto Serif" charset="0"/>
                <a:cs typeface="Noto Serif" charset="0"/>
              </a:rPr>
              <a:t>“</a:t>
            </a:r>
          </a:p>
        </p:txBody>
      </p:sp>
      <p:sp>
        <p:nvSpPr>
          <p:cNvPr id="106" name="TextBox 105"/>
          <p:cNvSpPr txBox="1"/>
          <p:nvPr/>
        </p:nvSpPr>
        <p:spPr>
          <a:xfrm>
            <a:off x="2082656" y="5640463"/>
            <a:ext cx="7955424" cy="307777"/>
          </a:xfrm>
          <a:prstGeom prst="rect">
            <a:avLst/>
          </a:prstGeom>
          <a:noFill/>
        </p:spPr>
        <p:txBody>
          <a:bodyPr wrap="square" rtlCol="0">
            <a:spAutoFit/>
          </a:bodyPr>
          <a:lstStyle/>
          <a:p>
            <a:r>
              <a:rPr lang="en-US" sz="1400" b="1">
                <a:solidFill>
                  <a:srgbClr val="FFFFFF"/>
                </a:solidFill>
                <a:latin typeface="Raleway"/>
                <a:ea typeface="Noto Serif" charset="0"/>
                <a:cs typeface="Raleway"/>
              </a:rPr>
              <a:t>Hugh Cumming, Chief Technology Officer, </a:t>
            </a:r>
            <a:r>
              <a:rPr lang="en-US" sz="1400" b="1" err="1">
                <a:solidFill>
                  <a:srgbClr val="FFFFFF"/>
                </a:solidFill>
                <a:latin typeface="Raleway"/>
                <a:ea typeface="Noto Serif" charset="0"/>
                <a:cs typeface="Raleway"/>
              </a:rPr>
              <a:t>Finastra</a:t>
            </a:r>
            <a:r>
              <a:rPr lang="en-US" sz="1400" b="1">
                <a:solidFill>
                  <a:srgbClr val="FFFFFF"/>
                </a:solidFill>
                <a:latin typeface="Raleway"/>
                <a:ea typeface="Noto Serif" charset="0"/>
                <a:cs typeface="Raleway"/>
              </a:rPr>
              <a:t> ($2B+ </a:t>
            </a:r>
            <a:r>
              <a:rPr lang="en-US" sz="1400" b="1" err="1">
                <a:solidFill>
                  <a:srgbClr val="FFFFFF"/>
                </a:solidFill>
                <a:latin typeface="Raleway"/>
                <a:ea typeface="Noto Serif" charset="0"/>
                <a:cs typeface="Raleway"/>
              </a:rPr>
              <a:t>fintech</a:t>
            </a:r>
            <a:r>
              <a:rPr lang="en-US" sz="1400" b="1">
                <a:solidFill>
                  <a:srgbClr val="FFFFFF"/>
                </a:solidFill>
                <a:latin typeface="Raleway"/>
                <a:ea typeface="Noto Serif" charset="0"/>
                <a:cs typeface="Raleway"/>
              </a:rPr>
              <a:t>)</a:t>
            </a:r>
            <a:endParaRPr lang="en-US" sz="1400" b="1" spc="40">
              <a:solidFill>
                <a:srgbClr val="FFFFFF"/>
              </a:solidFill>
              <a:latin typeface="Raleway"/>
              <a:ea typeface="Noto Serif" charset="0"/>
              <a:cs typeface="Raleway"/>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096501" y="635000"/>
            <a:ext cx="2578833" cy="765463"/>
          </a:xfrm>
          <a:prstGeom prst="rect">
            <a:avLst/>
          </a:prstGeom>
        </p:spPr>
      </p:pic>
    </p:spTree>
    <p:extLst>
      <p:ext uri="{BB962C8B-B14F-4D97-AF65-F5344CB8AC3E}">
        <p14:creationId xmlns:p14="http://schemas.microsoft.com/office/powerpoint/2010/main" val="7182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7" grpId="0"/>
      <p:bldP spid="10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p:cNvSpPr>
          <p:nvPr/>
        </p:nvSpPr>
        <p:spPr>
          <a:xfrm>
            <a:off x="0" y="4702328"/>
            <a:ext cx="12192000" cy="2155671"/>
          </a:xfrm>
          <a:prstGeom prst="rect">
            <a:avLst/>
          </a:prstGeom>
          <a:solidFill>
            <a:srgbClr val="4243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0" y="-1"/>
            <a:ext cx="12192000" cy="121828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Title 4"/>
          <p:cNvSpPr txBox="1">
            <a:spLocks/>
          </p:cNvSpPr>
          <p:nvPr/>
        </p:nvSpPr>
        <p:spPr>
          <a:xfrm>
            <a:off x="554900" y="0"/>
            <a:ext cx="10363200" cy="1205801"/>
          </a:xfrm>
          <a:prstGeom prst="rect">
            <a:avLst/>
          </a:prstGeom>
        </p:spPr>
        <p:txBody>
          <a:bodyPr anchor="ctr" anchorCtr="0"/>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pPr>
            <a:r>
              <a:rPr lang="en-US" sz="4400" b="1">
                <a:solidFill>
                  <a:schemeClr val="bg1"/>
                </a:solidFill>
                <a:latin typeface="Raleway ExtraBold" charset="0"/>
                <a:ea typeface="Raleway ExtraBold" charset="0"/>
                <a:cs typeface="Raleway ExtraBold" charset="0"/>
              </a:rPr>
              <a:t>Open Source Experts in the Cloud</a:t>
            </a:r>
          </a:p>
        </p:txBody>
      </p:sp>
      <p:sp>
        <p:nvSpPr>
          <p:cNvPr id="54" name="TextBox 53"/>
          <p:cNvSpPr txBox="1"/>
          <p:nvPr/>
        </p:nvSpPr>
        <p:spPr>
          <a:xfrm>
            <a:off x="369191" y="4894827"/>
            <a:ext cx="5143165" cy="1073101"/>
          </a:xfrm>
          <a:prstGeom prst="rect">
            <a:avLst/>
          </a:prstGeom>
          <a:noFill/>
        </p:spPr>
        <p:txBody>
          <a:bodyPr wrap="square" lIns="144000" rIns="144000" rtlCol="0">
            <a:noAutofit/>
          </a:bodyPr>
          <a:lstStyle/>
          <a:p>
            <a:pPr marL="285750" indent="-285750">
              <a:lnSpc>
                <a:spcPct val="130000"/>
              </a:lnSpc>
              <a:buClr>
                <a:schemeClr val="accent1"/>
              </a:buClr>
              <a:buSzPct val="130000"/>
              <a:buFont typeface="Wingdings" charset="2"/>
              <a:buChar char="§"/>
            </a:pPr>
            <a:r>
              <a:rPr lang="en-US" sz="2800">
                <a:solidFill>
                  <a:schemeClr val="bg1"/>
                </a:solidFill>
                <a:latin typeface="Raleway"/>
                <a:ea typeface="Noto Serif" charset="0"/>
                <a:cs typeface="Raleway"/>
              </a:rPr>
              <a:t>Reduced Costs</a:t>
            </a:r>
          </a:p>
          <a:p>
            <a:pPr marL="285750" indent="-285750">
              <a:lnSpc>
                <a:spcPct val="130000"/>
              </a:lnSpc>
              <a:buClr>
                <a:schemeClr val="accent1"/>
              </a:buClr>
              <a:buSzPct val="130000"/>
              <a:buFont typeface="Wingdings" charset="2"/>
              <a:buChar char="§"/>
            </a:pPr>
            <a:r>
              <a:rPr lang="en-US" sz="2800" spc="40">
                <a:solidFill>
                  <a:schemeClr val="bg1"/>
                </a:solidFill>
                <a:latin typeface="Raleway"/>
                <a:ea typeface="Noto Serif" charset="0"/>
                <a:cs typeface="Raleway"/>
              </a:rPr>
              <a:t>Enhanced Supportability</a:t>
            </a:r>
          </a:p>
          <a:p>
            <a:pPr marL="285750" indent="-285750">
              <a:lnSpc>
                <a:spcPct val="130000"/>
              </a:lnSpc>
              <a:buClr>
                <a:schemeClr val="accent1"/>
              </a:buClr>
              <a:buSzPct val="130000"/>
              <a:buFont typeface="Wingdings" charset="2"/>
              <a:buChar char="§"/>
            </a:pPr>
            <a:r>
              <a:rPr lang="en-US" sz="2800" spc="40">
                <a:solidFill>
                  <a:schemeClr val="bg1"/>
                </a:solidFill>
                <a:latin typeface="Raleway"/>
                <a:ea typeface="Noto Serif" charset="0"/>
                <a:cs typeface="Raleway"/>
              </a:rPr>
              <a:t>Massive Global Adoption</a:t>
            </a:r>
          </a:p>
        </p:txBody>
      </p:sp>
      <p:sp>
        <p:nvSpPr>
          <p:cNvPr id="57" name="TextBox 56"/>
          <p:cNvSpPr txBox="1"/>
          <p:nvPr/>
        </p:nvSpPr>
        <p:spPr>
          <a:xfrm>
            <a:off x="5875912" y="4894827"/>
            <a:ext cx="6857148" cy="1073101"/>
          </a:xfrm>
          <a:prstGeom prst="rect">
            <a:avLst/>
          </a:prstGeom>
          <a:noFill/>
        </p:spPr>
        <p:txBody>
          <a:bodyPr wrap="square" lIns="144000" rIns="144000" rtlCol="0">
            <a:noAutofit/>
          </a:bodyPr>
          <a:lstStyle/>
          <a:p>
            <a:pPr marL="285750" indent="-285750">
              <a:lnSpc>
                <a:spcPct val="130000"/>
              </a:lnSpc>
              <a:buClr>
                <a:schemeClr val="accent1"/>
              </a:buClr>
              <a:buSzPct val="130000"/>
              <a:buFont typeface="Wingdings" charset="2"/>
              <a:buChar char="§"/>
            </a:pPr>
            <a:r>
              <a:rPr lang="en-US" sz="2800" spc="40">
                <a:solidFill>
                  <a:schemeClr val="bg1"/>
                </a:solidFill>
                <a:latin typeface="Raleway"/>
                <a:ea typeface="Noto Serif" charset="0"/>
                <a:cs typeface="Raleway"/>
              </a:rPr>
              <a:t>Avoid Vendor Lock-In</a:t>
            </a:r>
          </a:p>
          <a:p>
            <a:pPr marL="285750" indent="-285750">
              <a:lnSpc>
                <a:spcPct val="130000"/>
              </a:lnSpc>
              <a:buClr>
                <a:schemeClr val="accent1"/>
              </a:buClr>
              <a:buSzPct val="130000"/>
              <a:buFont typeface="Wingdings" charset="2"/>
              <a:buChar char="§"/>
            </a:pPr>
            <a:r>
              <a:rPr lang="en-US" sz="2800" spc="40">
                <a:solidFill>
                  <a:schemeClr val="bg1"/>
                </a:solidFill>
                <a:latin typeface="Raleway"/>
                <a:ea typeface="Noto Serif" charset="0"/>
                <a:cs typeface="Raleway"/>
              </a:rPr>
              <a:t>Availability, Resiliency, Security </a:t>
            </a:r>
          </a:p>
          <a:p>
            <a:pPr marL="285750" indent="-285750">
              <a:lnSpc>
                <a:spcPct val="130000"/>
              </a:lnSpc>
              <a:buClr>
                <a:schemeClr val="accent1"/>
              </a:buClr>
              <a:buSzPct val="130000"/>
              <a:buFont typeface="Wingdings" charset="2"/>
              <a:buChar char="§"/>
            </a:pPr>
            <a:r>
              <a:rPr lang="en-US" sz="2800">
                <a:solidFill>
                  <a:schemeClr val="bg1"/>
                </a:solidFill>
                <a:latin typeface="Raleway"/>
                <a:ea typeface="Noto Serif" charset="0"/>
                <a:cs typeface="Raleway"/>
              </a:rPr>
              <a:t>Achieve True Business Agility</a:t>
            </a:r>
          </a:p>
        </p:txBody>
      </p:sp>
      <p:pic>
        <p:nvPicPr>
          <p:cNvPr id="2" name="Picture 1"/>
          <p:cNvPicPr>
            <a:picLocks noChangeAspect="1"/>
          </p:cNvPicPr>
          <p:nvPr/>
        </p:nvPicPr>
        <p:blipFill>
          <a:blip r:embed="rId3"/>
          <a:stretch>
            <a:fillRect/>
          </a:stretch>
        </p:blipFill>
        <p:spPr>
          <a:xfrm>
            <a:off x="996619" y="3507253"/>
            <a:ext cx="1696075" cy="875218"/>
          </a:xfrm>
          <a:prstGeom prst="rect">
            <a:avLst/>
          </a:prstGeom>
        </p:spPr>
      </p:pic>
      <p:pic>
        <p:nvPicPr>
          <p:cNvPr id="9" name="Picture 8"/>
          <p:cNvPicPr>
            <a:picLocks noChangeAspect="1"/>
          </p:cNvPicPr>
          <p:nvPr/>
        </p:nvPicPr>
        <p:blipFill>
          <a:blip r:embed="rId4"/>
          <a:stretch>
            <a:fillRect/>
          </a:stretch>
        </p:blipFill>
        <p:spPr>
          <a:xfrm>
            <a:off x="3888317" y="1504568"/>
            <a:ext cx="1925942" cy="895651"/>
          </a:xfrm>
          <a:prstGeom prst="rect">
            <a:avLst/>
          </a:prstGeom>
        </p:spPr>
      </p:pic>
      <p:pic>
        <p:nvPicPr>
          <p:cNvPr id="10" name="Picture 9"/>
          <p:cNvPicPr>
            <a:picLocks noChangeAspect="1"/>
          </p:cNvPicPr>
          <p:nvPr/>
        </p:nvPicPr>
        <p:blipFill>
          <a:blip r:embed="rId5"/>
          <a:stretch>
            <a:fillRect/>
          </a:stretch>
        </p:blipFill>
        <p:spPr>
          <a:xfrm>
            <a:off x="9304486" y="1393925"/>
            <a:ext cx="1719237" cy="1054305"/>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14970" y="1643728"/>
            <a:ext cx="2195815" cy="594638"/>
          </a:xfrm>
          <a:prstGeom prst="rect">
            <a:avLst/>
          </a:prstGeom>
        </p:spPr>
      </p:pic>
      <p:pic>
        <p:nvPicPr>
          <p:cNvPr id="12" name="Picture 11"/>
          <p:cNvPicPr>
            <a:picLocks noChangeAspect="1"/>
          </p:cNvPicPr>
          <p:nvPr/>
        </p:nvPicPr>
        <p:blipFill>
          <a:blip r:embed="rId7"/>
          <a:stretch>
            <a:fillRect/>
          </a:stretch>
        </p:blipFill>
        <p:spPr>
          <a:xfrm>
            <a:off x="7159793" y="1554833"/>
            <a:ext cx="1259584" cy="772428"/>
          </a:xfrm>
          <a:prstGeom prst="rect">
            <a:avLst/>
          </a:prstGeom>
        </p:spPr>
      </p:pic>
      <p:pic>
        <p:nvPicPr>
          <p:cNvPr id="14" name="Picture 13"/>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654447" y="3631424"/>
            <a:ext cx="2711202" cy="668006"/>
          </a:xfrm>
          <a:prstGeom prst="rect">
            <a:avLst/>
          </a:prstGeom>
        </p:spPr>
      </p:pic>
      <p:pic>
        <p:nvPicPr>
          <p:cNvPr id="3" name="Picture 2"/>
          <p:cNvPicPr>
            <a:picLocks noChangeAspect="1"/>
          </p:cNvPicPr>
          <p:nvPr/>
        </p:nvPicPr>
        <p:blipFill>
          <a:blip r:embed="rId9"/>
          <a:stretch>
            <a:fillRect/>
          </a:stretch>
        </p:blipFill>
        <p:spPr>
          <a:xfrm>
            <a:off x="9037172" y="3759349"/>
            <a:ext cx="1907287" cy="490814"/>
          </a:xfrm>
          <a:prstGeom prst="rect">
            <a:avLst/>
          </a:prstGeom>
        </p:spPr>
      </p:pic>
      <p:pic>
        <p:nvPicPr>
          <p:cNvPr id="15" name="Graphic 14">
            <a:extLst>
              <a:ext uri="{FF2B5EF4-FFF2-40B4-BE49-F238E27FC236}">
                <a16:creationId xmlns:a16="http://schemas.microsoft.com/office/drawing/2014/main" id="{0FD59883-F3C6-304A-AC9C-BAE8BD6AEE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7733" y="2528264"/>
            <a:ext cx="827557" cy="1023010"/>
          </a:xfrm>
          <a:prstGeom prst="rect">
            <a:avLst/>
          </a:prstGeom>
        </p:spPr>
      </p:pic>
      <p:pic>
        <p:nvPicPr>
          <p:cNvPr id="16" name="Picture 15">
            <a:extLst>
              <a:ext uri="{FF2B5EF4-FFF2-40B4-BE49-F238E27FC236}">
                <a16:creationId xmlns:a16="http://schemas.microsoft.com/office/drawing/2014/main" id="{FBB6EE68-318B-574E-80CD-291251F93BCD}"/>
              </a:ext>
            </a:extLst>
          </p:cNvPr>
          <p:cNvPicPr>
            <a:picLocks noChangeAspect="1"/>
          </p:cNvPicPr>
          <p:nvPr/>
        </p:nvPicPr>
        <p:blipFill>
          <a:blip r:embed="rId12"/>
          <a:stretch>
            <a:fillRect/>
          </a:stretch>
        </p:blipFill>
        <p:spPr>
          <a:xfrm>
            <a:off x="10428645" y="2426098"/>
            <a:ext cx="1209965" cy="1209965"/>
          </a:xfrm>
          <a:prstGeom prst="rect">
            <a:avLst/>
          </a:prstGeom>
        </p:spPr>
      </p:pic>
      <p:pic>
        <p:nvPicPr>
          <p:cNvPr id="17" name="Picture 16">
            <a:extLst>
              <a:ext uri="{FF2B5EF4-FFF2-40B4-BE49-F238E27FC236}">
                <a16:creationId xmlns:a16="http://schemas.microsoft.com/office/drawing/2014/main" id="{3372DB05-5014-0D44-AACB-C5414384F5BE}"/>
              </a:ext>
            </a:extLst>
          </p:cNvPr>
          <p:cNvPicPr>
            <a:picLocks noChangeAspect="1"/>
          </p:cNvPicPr>
          <p:nvPr/>
        </p:nvPicPr>
        <p:blipFill>
          <a:blip r:embed="rId13"/>
          <a:stretch>
            <a:fillRect/>
          </a:stretch>
        </p:blipFill>
        <p:spPr>
          <a:xfrm>
            <a:off x="5087912" y="2343427"/>
            <a:ext cx="1925942" cy="1176965"/>
          </a:xfrm>
          <a:prstGeom prst="rect">
            <a:avLst/>
          </a:prstGeom>
        </p:spPr>
      </p:pic>
      <p:pic>
        <p:nvPicPr>
          <p:cNvPr id="18" name="Picture 17">
            <a:extLst>
              <a:ext uri="{FF2B5EF4-FFF2-40B4-BE49-F238E27FC236}">
                <a16:creationId xmlns:a16="http://schemas.microsoft.com/office/drawing/2014/main" id="{9240C4CB-B4E9-7B41-B3DD-98DB21DAE206}"/>
              </a:ext>
            </a:extLst>
          </p:cNvPr>
          <p:cNvPicPr>
            <a:picLocks noChangeAspect="1"/>
          </p:cNvPicPr>
          <p:nvPr/>
        </p:nvPicPr>
        <p:blipFill>
          <a:blip r:embed="rId14"/>
          <a:stretch>
            <a:fillRect/>
          </a:stretch>
        </p:blipFill>
        <p:spPr>
          <a:xfrm>
            <a:off x="8011357" y="2502836"/>
            <a:ext cx="1025815" cy="1017863"/>
          </a:xfrm>
          <a:prstGeom prst="rect">
            <a:avLst/>
          </a:prstGeom>
        </p:spPr>
      </p:pic>
      <p:pic>
        <p:nvPicPr>
          <p:cNvPr id="20" name="Picture 19">
            <a:extLst>
              <a:ext uri="{FF2B5EF4-FFF2-40B4-BE49-F238E27FC236}">
                <a16:creationId xmlns:a16="http://schemas.microsoft.com/office/drawing/2014/main" id="{39A7A2DB-DDBE-5444-8096-878482E68C0C}"/>
              </a:ext>
            </a:extLst>
          </p:cNvPr>
          <p:cNvPicPr>
            <a:picLocks noChangeAspect="1"/>
          </p:cNvPicPr>
          <p:nvPr/>
        </p:nvPicPr>
        <p:blipFill>
          <a:blip r:embed="rId15"/>
          <a:stretch>
            <a:fillRect/>
          </a:stretch>
        </p:blipFill>
        <p:spPr>
          <a:xfrm>
            <a:off x="284012" y="2535081"/>
            <a:ext cx="1175135" cy="991997"/>
          </a:xfrm>
          <a:prstGeom prst="rect">
            <a:avLst/>
          </a:prstGeom>
        </p:spPr>
      </p:pic>
    </p:spTree>
    <p:extLst>
      <p:ext uri="{BB962C8B-B14F-4D97-AF65-F5344CB8AC3E}">
        <p14:creationId xmlns:p14="http://schemas.microsoft.com/office/powerpoint/2010/main" val="61913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4"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92921" y="-1"/>
            <a:ext cx="4399079" cy="6863811"/>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0722" y="1960517"/>
            <a:ext cx="5386100" cy="711246"/>
          </a:xfrm>
          <a:prstGeom prst="rect">
            <a:avLst/>
          </a:prstGeom>
        </p:spPr>
      </p:pic>
      <p:sp>
        <p:nvSpPr>
          <p:cNvPr id="13" name="Rectangle 12"/>
          <p:cNvSpPr/>
          <p:nvPr/>
        </p:nvSpPr>
        <p:spPr>
          <a:xfrm>
            <a:off x="720000" y="3135400"/>
            <a:ext cx="2088000" cy="54000"/>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extBox 13"/>
          <p:cNvSpPr txBox="1"/>
          <p:nvPr/>
        </p:nvSpPr>
        <p:spPr>
          <a:xfrm>
            <a:off x="630214" y="3428999"/>
            <a:ext cx="2265386" cy="889001"/>
          </a:xfrm>
          <a:prstGeom prst="rect">
            <a:avLst/>
          </a:prstGeom>
          <a:noFill/>
        </p:spPr>
        <p:txBody>
          <a:bodyPr wrap="square" rtlCol="0">
            <a:noAutofit/>
          </a:bodyPr>
          <a:lstStyle/>
          <a:p>
            <a:pPr>
              <a:lnSpc>
                <a:spcPct val="110000"/>
              </a:lnSpc>
              <a:spcAft>
                <a:spcPts val="1200"/>
              </a:spcAft>
            </a:pPr>
            <a:r>
              <a:rPr lang="en-US" sz="1600">
                <a:solidFill>
                  <a:schemeClr val="bg1"/>
                </a:solidFill>
                <a:latin typeface="Raleway Medium"/>
                <a:ea typeface="Noto Serif" charset="0"/>
                <a:cs typeface="Raleway Medium"/>
              </a:rPr>
              <a:t>70 Bond St., Suite 400</a:t>
            </a:r>
            <a:br>
              <a:rPr lang="en-US" sz="1600">
                <a:solidFill>
                  <a:schemeClr val="bg1"/>
                </a:solidFill>
                <a:latin typeface="Raleway Medium"/>
                <a:ea typeface="Noto Serif" charset="0"/>
                <a:cs typeface="Raleway Medium"/>
              </a:rPr>
            </a:br>
            <a:r>
              <a:rPr lang="en-US" sz="1600">
                <a:solidFill>
                  <a:schemeClr val="bg1"/>
                </a:solidFill>
                <a:latin typeface="Raleway Medium"/>
                <a:ea typeface="Noto Serif" charset="0"/>
                <a:cs typeface="Raleway Medium"/>
              </a:rPr>
              <a:t>Toronto, ON, Canada</a:t>
            </a:r>
            <a:br>
              <a:rPr lang="en-US" sz="1600">
                <a:solidFill>
                  <a:schemeClr val="bg1"/>
                </a:solidFill>
                <a:latin typeface="Raleway Medium"/>
                <a:ea typeface="Noto Serif" charset="0"/>
                <a:cs typeface="Raleway Medium"/>
              </a:rPr>
            </a:br>
            <a:r>
              <a:rPr lang="en-US" sz="1600">
                <a:solidFill>
                  <a:schemeClr val="bg1"/>
                </a:solidFill>
                <a:latin typeface="Raleway Medium"/>
                <a:ea typeface="Noto Serif" charset="0"/>
                <a:cs typeface="Raleway Medium"/>
              </a:rPr>
              <a:t>M5B 1XB</a:t>
            </a:r>
          </a:p>
        </p:txBody>
      </p:sp>
      <p:sp>
        <p:nvSpPr>
          <p:cNvPr id="15" name="TextBox 14"/>
          <p:cNvSpPr txBox="1"/>
          <p:nvPr/>
        </p:nvSpPr>
        <p:spPr>
          <a:xfrm>
            <a:off x="3192292" y="3428998"/>
            <a:ext cx="2192508" cy="889001"/>
          </a:xfrm>
          <a:prstGeom prst="rect">
            <a:avLst/>
          </a:prstGeom>
          <a:noFill/>
        </p:spPr>
        <p:txBody>
          <a:bodyPr wrap="square" rtlCol="0">
            <a:noAutofit/>
          </a:bodyPr>
          <a:lstStyle/>
          <a:p>
            <a:pPr>
              <a:lnSpc>
                <a:spcPct val="110000"/>
              </a:lnSpc>
              <a:spcAft>
                <a:spcPts val="1200"/>
              </a:spcAft>
            </a:pPr>
            <a:r>
              <a:rPr lang="en-US" sz="1600">
                <a:solidFill>
                  <a:schemeClr val="bg1"/>
                </a:solidFill>
                <a:latin typeface="Raleway Medium"/>
                <a:ea typeface="Noto Serif" charset="0"/>
                <a:cs typeface="Raleway Medium"/>
              </a:rPr>
              <a:t>P: 416.607.5618</a:t>
            </a:r>
            <a:br>
              <a:rPr lang="en-US" sz="1600">
                <a:solidFill>
                  <a:schemeClr val="bg1"/>
                </a:solidFill>
                <a:latin typeface="Raleway Medium"/>
                <a:ea typeface="Noto Serif" charset="0"/>
                <a:cs typeface="Raleway Medium"/>
              </a:rPr>
            </a:br>
            <a:r>
              <a:rPr lang="en-US" sz="1600">
                <a:solidFill>
                  <a:schemeClr val="bg1"/>
                </a:solidFill>
                <a:latin typeface="Raleway Medium"/>
                <a:ea typeface="Noto Serif" charset="0"/>
                <a:cs typeface="Raleway Medium"/>
              </a:rPr>
              <a:t>F: 416.352.1768</a:t>
            </a:r>
            <a:br>
              <a:rPr lang="en-US" sz="1600">
                <a:solidFill>
                  <a:schemeClr val="bg1"/>
                </a:solidFill>
                <a:latin typeface="Raleway Medium"/>
                <a:ea typeface="Noto Serif" charset="0"/>
                <a:cs typeface="Raleway Medium"/>
              </a:rPr>
            </a:br>
            <a:r>
              <a:rPr lang="en-US" sz="1600">
                <a:solidFill>
                  <a:schemeClr val="bg1"/>
                </a:solidFill>
                <a:latin typeface="Raleway Medium"/>
                <a:ea typeface="Noto Serif" charset="0"/>
                <a:cs typeface="Raleway Medium"/>
              </a:rPr>
              <a:t>www.architech.ca</a:t>
            </a:r>
          </a:p>
        </p:txBody>
      </p:sp>
      <p:sp>
        <p:nvSpPr>
          <p:cNvPr id="16" name="TextBox 15"/>
          <p:cNvSpPr txBox="1"/>
          <p:nvPr/>
        </p:nvSpPr>
        <p:spPr>
          <a:xfrm>
            <a:off x="630214" y="5906637"/>
            <a:ext cx="4754586" cy="344970"/>
          </a:xfrm>
          <a:prstGeom prst="rect">
            <a:avLst/>
          </a:prstGeom>
          <a:noFill/>
        </p:spPr>
        <p:txBody>
          <a:bodyPr wrap="square" rtlCol="0">
            <a:noAutofit/>
          </a:bodyPr>
          <a:lstStyle/>
          <a:p>
            <a:pPr>
              <a:lnSpc>
                <a:spcPct val="110000"/>
              </a:lnSpc>
              <a:spcAft>
                <a:spcPts val="1200"/>
              </a:spcAft>
            </a:pPr>
            <a:r>
              <a:rPr lang="de-DE" sz="1600">
                <a:solidFill>
                  <a:schemeClr val="bg1"/>
                </a:solidFill>
                <a:latin typeface="Raleway Medium"/>
                <a:ea typeface="Noto Serif" charset="0"/>
                <a:cs typeface="Raleway Medium"/>
              </a:rPr>
              <a:t>©</a:t>
            </a:r>
            <a:r>
              <a:rPr lang="en-US" sz="1600">
                <a:solidFill>
                  <a:schemeClr val="bg1"/>
                </a:solidFill>
                <a:latin typeface="Raleway Medium"/>
                <a:ea typeface="Noto Serif" charset="0"/>
                <a:cs typeface="Raleway Medium"/>
              </a:rPr>
              <a:t>2017 Architech. All Rights Reserved.</a:t>
            </a:r>
          </a:p>
        </p:txBody>
      </p:sp>
    </p:spTree>
    <p:extLst>
      <p:ext uri="{BB962C8B-B14F-4D97-AF65-F5344CB8AC3E}">
        <p14:creationId xmlns:p14="http://schemas.microsoft.com/office/powerpoint/2010/main" val="154973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9CD3C4-990D-2A45-9879-2E28D64D2BDC}"/>
              </a:ext>
            </a:extLst>
          </p:cNvPr>
          <p:cNvSpPr>
            <a:spLocks noGrp="1"/>
          </p:cNvSpPr>
          <p:nvPr>
            <p:ph type="title"/>
          </p:nvPr>
        </p:nvSpPr>
        <p:spPr/>
        <p:txBody>
          <a:bodyPr/>
          <a:lstStyle/>
          <a:p>
            <a:r>
              <a:rPr lang="en-US" dirty="0"/>
              <a:t>In 90 minutes…</a:t>
            </a:r>
          </a:p>
        </p:txBody>
      </p:sp>
      <p:sp>
        <p:nvSpPr>
          <p:cNvPr id="5" name="Text Placeholder 4">
            <a:extLst>
              <a:ext uri="{FF2B5EF4-FFF2-40B4-BE49-F238E27FC236}">
                <a16:creationId xmlns:a16="http://schemas.microsoft.com/office/drawing/2014/main" id="{49B81F96-9184-E44D-A028-CF17DEFDF7E6}"/>
              </a:ext>
            </a:extLst>
          </p:cNvPr>
          <p:cNvSpPr>
            <a:spLocks noGrp="1"/>
          </p:cNvSpPr>
          <p:nvPr>
            <p:ph type="body" sz="quarter" idx="10"/>
          </p:nvPr>
        </p:nvSpPr>
        <p:spPr>
          <a:xfrm>
            <a:off x="540000" y="1728000"/>
            <a:ext cx="6386893" cy="4372175"/>
          </a:xfrm>
        </p:spPr>
        <p:txBody>
          <a:bodyPr/>
          <a:lstStyle/>
          <a:p>
            <a:r>
              <a:rPr lang="en-US" sz="2000" dirty="0"/>
              <a:t>Quick overview of Kubernetes extensions points then focus on Custom Resource Definitions (CRDs) and Custom Controllers</a:t>
            </a:r>
          </a:p>
          <a:p>
            <a:r>
              <a:rPr lang="en-US" sz="2000" dirty="0"/>
              <a:t>Deep dive into CRDs, the basis for “Operators”</a:t>
            </a:r>
          </a:p>
          <a:p>
            <a:pPr lvl="1"/>
            <a:r>
              <a:rPr lang="en-US" sz="2000" dirty="0"/>
              <a:t>Use-cases from the community</a:t>
            </a:r>
          </a:p>
          <a:p>
            <a:pPr lvl="2"/>
            <a:r>
              <a:rPr lang="en-US" sz="2000" dirty="0"/>
              <a:t>Prometheus Operator</a:t>
            </a:r>
          </a:p>
          <a:p>
            <a:pPr lvl="1"/>
            <a:r>
              <a:rPr lang="en-US" sz="2000" dirty="0"/>
              <a:t>Roll your own example to get the concept</a:t>
            </a:r>
          </a:p>
          <a:p>
            <a:pPr lvl="1"/>
            <a:r>
              <a:rPr lang="en-US" sz="2000" dirty="0"/>
              <a:t>Using </a:t>
            </a:r>
            <a:r>
              <a:rPr lang="en-US" sz="2000" dirty="0" err="1"/>
              <a:t>Kubebuilder</a:t>
            </a:r>
            <a:endParaRPr lang="en-US" sz="2000" dirty="0"/>
          </a:p>
          <a:p>
            <a:pPr lvl="1"/>
            <a:r>
              <a:rPr lang="en-US" sz="2000" dirty="0"/>
              <a:t>Using Operator SDK</a:t>
            </a:r>
          </a:p>
        </p:txBody>
      </p:sp>
      <p:pic>
        <p:nvPicPr>
          <p:cNvPr id="7" name="Picture 6">
            <a:extLst>
              <a:ext uri="{FF2B5EF4-FFF2-40B4-BE49-F238E27FC236}">
                <a16:creationId xmlns:a16="http://schemas.microsoft.com/office/drawing/2014/main" id="{3B7EDFAE-9D44-394A-8397-49421F736720}"/>
              </a:ext>
            </a:extLst>
          </p:cNvPr>
          <p:cNvPicPr>
            <a:picLocks noChangeAspect="1"/>
          </p:cNvPicPr>
          <p:nvPr/>
        </p:nvPicPr>
        <p:blipFill>
          <a:blip r:embed="rId2"/>
          <a:stretch>
            <a:fillRect/>
          </a:stretch>
        </p:blipFill>
        <p:spPr>
          <a:xfrm>
            <a:off x="7602864" y="1235830"/>
            <a:ext cx="3749528" cy="3749528"/>
          </a:xfrm>
          <a:prstGeom prst="rect">
            <a:avLst/>
          </a:prstGeom>
        </p:spPr>
      </p:pic>
      <p:sp>
        <p:nvSpPr>
          <p:cNvPr id="8" name="TextBox 7">
            <a:extLst>
              <a:ext uri="{FF2B5EF4-FFF2-40B4-BE49-F238E27FC236}">
                <a16:creationId xmlns:a16="http://schemas.microsoft.com/office/drawing/2014/main" id="{3744CD09-0DF8-4340-90E3-59934356EDF3}"/>
              </a:ext>
            </a:extLst>
          </p:cNvPr>
          <p:cNvSpPr txBox="1"/>
          <p:nvPr/>
        </p:nvSpPr>
        <p:spPr>
          <a:xfrm>
            <a:off x="8154444" y="5361140"/>
            <a:ext cx="2544286" cy="1197957"/>
          </a:xfrm>
          <a:prstGeom prst="rect">
            <a:avLst/>
          </a:prstGeom>
          <a:noFill/>
        </p:spPr>
        <p:txBody>
          <a:bodyPr wrap="none" rtlCol="0">
            <a:spAutoFit/>
          </a:bodyPr>
          <a:lstStyle/>
          <a:p>
            <a:pPr>
              <a:lnSpc>
                <a:spcPct val="110000"/>
              </a:lnSpc>
              <a:spcAft>
                <a:spcPts val="1200"/>
              </a:spcAft>
            </a:pPr>
            <a:r>
              <a:rPr lang="en-US" sz="1600" spc="40" dirty="0">
                <a:latin typeface="Noto Serif" charset="0"/>
                <a:ea typeface="Noto Serif" charset="0"/>
                <a:cs typeface="Noto Serif" charset="0"/>
              </a:rPr>
              <a:t>Twitter: @</a:t>
            </a:r>
            <a:r>
              <a:rPr lang="en-US" sz="1600" spc="40" dirty="0" err="1">
                <a:latin typeface="Noto Serif" charset="0"/>
                <a:ea typeface="Noto Serif" charset="0"/>
                <a:cs typeface="Noto Serif" charset="0"/>
              </a:rPr>
              <a:t>jungho_kim</a:t>
            </a:r>
            <a:endParaRPr lang="en-US" sz="1600" spc="40" dirty="0">
              <a:latin typeface="Noto Serif" charset="0"/>
              <a:ea typeface="Noto Serif" charset="0"/>
              <a:cs typeface="Noto Serif" charset="0"/>
            </a:endParaRPr>
          </a:p>
          <a:p>
            <a:pPr>
              <a:lnSpc>
                <a:spcPct val="110000"/>
              </a:lnSpc>
              <a:spcAft>
                <a:spcPts val="1200"/>
              </a:spcAft>
            </a:pPr>
            <a:r>
              <a:rPr lang="en-US" sz="1600" spc="40" dirty="0">
                <a:latin typeface="Noto Serif" charset="0"/>
                <a:ea typeface="Noto Serif" charset="0"/>
                <a:cs typeface="Noto Serif" charset="0"/>
              </a:rPr>
              <a:t>LinkedIn: @</a:t>
            </a:r>
            <a:r>
              <a:rPr lang="en-US" sz="1600" spc="40" dirty="0" err="1">
                <a:latin typeface="Noto Serif" charset="0"/>
                <a:ea typeface="Noto Serif" charset="0"/>
                <a:cs typeface="Noto Serif" charset="0"/>
              </a:rPr>
              <a:t>junghokim</a:t>
            </a:r>
            <a:endParaRPr lang="en-US" sz="1600" spc="40" dirty="0">
              <a:latin typeface="Noto Serif" charset="0"/>
              <a:ea typeface="Noto Serif" charset="0"/>
              <a:cs typeface="Noto Serif" charset="0"/>
            </a:endParaRPr>
          </a:p>
          <a:p>
            <a:pPr>
              <a:lnSpc>
                <a:spcPct val="110000"/>
              </a:lnSpc>
              <a:spcAft>
                <a:spcPts val="1200"/>
              </a:spcAft>
            </a:pPr>
            <a:r>
              <a:rPr lang="en-US" sz="1600" spc="40" dirty="0">
                <a:latin typeface="Noto Serif" charset="0"/>
                <a:ea typeface="Noto Serif" charset="0"/>
                <a:cs typeface="Noto Serif" charset="0"/>
              </a:rPr>
              <a:t>GitHub: @</a:t>
            </a:r>
            <a:r>
              <a:rPr lang="en-US" sz="1600" spc="40" dirty="0" err="1">
                <a:latin typeface="Noto Serif" charset="0"/>
                <a:ea typeface="Noto Serif" charset="0"/>
                <a:cs typeface="Noto Serif" charset="0"/>
              </a:rPr>
              <a:t>jungho</a:t>
            </a:r>
            <a:endParaRPr lang="en-US" sz="1600" spc="40" dirty="0">
              <a:latin typeface="Noto Serif" charset="0"/>
              <a:ea typeface="Noto Serif" charset="0"/>
              <a:cs typeface="Noto Serif" charset="0"/>
            </a:endParaRPr>
          </a:p>
        </p:txBody>
      </p:sp>
      <p:sp>
        <p:nvSpPr>
          <p:cNvPr id="2" name="TextBox 1">
            <a:extLst>
              <a:ext uri="{FF2B5EF4-FFF2-40B4-BE49-F238E27FC236}">
                <a16:creationId xmlns:a16="http://schemas.microsoft.com/office/drawing/2014/main" id="{738BABF0-3D3F-964A-AB68-992DCC5BAA7B}"/>
              </a:ext>
            </a:extLst>
          </p:cNvPr>
          <p:cNvSpPr txBox="1"/>
          <p:nvPr/>
        </p:nvSpPr>
        <p:spPr>
          <a:xfrm>
            <a:off x="1131377" y="6082620"/>
            <a:ext cx="5741956" cy="476477"/>
          </a:xfrm>
          <a:prstGeom prst="rect">
            <a:avLst/>
          </a:prstGeom>
          <a:noFill/>
        </p:spPr>
        <p:txBody>
          <a:bodyPr wrap="none" rtlCol="0">
            <a:spAutoFit/>
          </a:bodyPr>
          <a:lstStyle/>
          <a:p>
            <a:pPr>
              <a:lnSpc>
                <a:spcPct val="110000"/>
              </a:lnSpc>
              <a:spcAft>
                <a:spcPts val="1200"/>
              </a:spcAft>
            </a:pPr>
            <a:r>
              <a:rPr lang="en-US" sz="2400" b="1" spc="40" dirty="0">
                <a:latin typeface="Noto Serif" charset="0"/>
                <a:ea typeface="Noto Serif" charset="0"/>
                <a:cs typeface="Noto Serif" charset="0"/>
              </a:rPr>
              <a:t>https://</a:t>
            </a:r>
            <a:r>
              <a:rPr lang="en-US" sz="2400" b="1" spc="40" dirty="0" err="1">
                <a:latin typeface="Noto Serif" charset="0"/>
                <a:ea typeface="Noto Serif" charset="0"/>
                <a:cs typeface="Noto Serif" charset="0"/>
              </a:rPr>
              <a:t>github.com</a:t>
            </a:r>
            <a:r>
              <a:rPr lang="en-US" sz="2400" b="1" spc="40" dirty="0">
                <a:latin typeface="Noto Serif" charset="0"/>
                <a:ea typeface="Noto Serif" charset="0"/>
                <a:cs typeface="Noto Serif" charset="0"/>
              </a:rPr>
              <a:t>/</a:t>
            </a:r>
            <a:r>
              <a:rPr lang="en-US" sz="2400" b="1" spc="40" dirty="0" err="1">
                <a:latin typeface="Noto Serif" charset="0"/>
                <a:ea typeface="Noto Serif" charset="0"/>
                <a:cs typeface="Noto Serif" charset="0"/>
              </a:rPr>
              <a:t>jungho</a:t>
            </a:r>
            <a:r>
              <a:rPr lang="en-US" sz="2400" b="1" spc="40" dirty="0">
                <a:latin typeface="Noto Serif" charset="0"/>
                <a:ea typeface="Noto Serif" charset="0"/>
                <a:cs typeface="Noto Serif" charset="0"/>
              </a:rPr>
              <a:t>/k8s-crds</a:t>
            </a:r>
          </a:p>
        </p:txBody>
      </p:sp>
    </p:spTree>
    <p:extLst>
      <p:ext uri="{BB962C8B-B14F-4D97-AF65-F5344CB8AC3E}">
        <p14:creationId xmlns:p14="http://schemas.microsoft.com/office/powerpoint/2010/main" val="3594915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3CA1-8B6E-B54F-9BE8-59B8883CB46A}"/>
              </a:ext>
            </a:extLst>
          </p:cNvPr>
          <p:cNvSpPr>
            <a:spLocks noGrp="1"/>
          </p:cNvSpPr>
          <p:nvPr>
            <p:ph type="title"/>
          </p:nvPr>
        </p:nvSpPr>
        <p:spPr/>
        <p:txBody>
          <a:bodyPr/>
          <a:lstStyle/>
          <a:p>
            <a:r>
              <a:rPr lang="en-US" dirty="0"/>
              <a:t>Desired Outcome</a:t>
            </a:r>
          </a:p>
        </p:txBody>
      </p:sp>
      <p:sp>
        <p:nvSpPr>
          <p:cNvPr id="3" name="Text Placeholder 2">
            <a:extLst>
              <a:ext uri="{FF2B5EF4-FFF2-40B4-BE49-F238E27FC236}">
                <a16:creationId xmlns:a16="http://schemas.microsoft.com/office/drawing/2014/main" id="{E50F9C8B-08CE-E244-8288-AFF0410C44F2}"/>
              </a:ext>
            </a:extLst>
          </p:cNvPr>
          <p:cNvSpPr>
            <a:spLocks noGrp="1"/>
          </p:cNvSpPr>
          <p:nvPr>
            <p:ph type="body" sz="quarter" idx="10"/>
          </p:nvPr>
        </p:nvSpPr>
        <p:spPr>
          <a:xfrm>
            <a:off x="540000" y="1728000"/>
            <a:ext cx="6073742" cy="4512099"/>
          </a:xfrm>
        </p:spPr>
        <p:txBody>
          <a:bodyPr/>
          <a:lstStyle/>
          <a:p>
            <a:r>
              <a:rPr lang="en-US" sz="2400" dirty="0"/>
              <a:t>Learn how extensible K8S can be</a:t>
            </a:r>
          </a:p>
          <a:p>
            <a:r>
              <a:rPr lang="en-US" sz="2400" dirty="0"/>
              <a:t>Understand better the inner workings of Kubernetes</a:t>
            </a:r>
          </a:p>
          <a:p>
            <a:r>
              <a:rPr lang="en-US" sz="2400" dirty="0"/>
              <a:t>Spark your imagination to leverage Kubernetes in more powerful ways</a:t>
            </a:r>
          </a:p>
          <a:p>
            <a:r>
              <a:rPr lang="en-US" sz="2400" dirty="0"/>
              <a:t>Start your journey to becoming Kubernetes ninjas!</a:t>
            </a:r>
          </a:p>
          <a:p>
            <a:endParaRPr lang="en-US" dirty="0"/>
          </a:p>
        </p:txBody>
      </p:sp>
      <p:pic>
        <p:nvPicPr>
          <p:cNvPr id="7" name="Picture 6">
            <a:extLst>
              <a:ext uri="{FF2B5EF4-FFF2-40B4-BE49-F238E27FC236}">
                <a16:creationId xmlns:a16="http://schemas.microsoft.com/office/drawing/2014/main" id="{F1B55990-1E12-7A46-A3E7-F235FC2FB065}"/>
              </a:ext>
            </a:extLst>
          </p:cNvPr>
          <p:cNvPicPr>
            <a:picLocks noChangeAspect="1"/>
          </p:cNvPicPr>
          <p:nvPr/>
        </p:nvPicPr>
        <p:blipFill>
          <a:blip r:embed="rId2"/>
          <a:stretch>
            <a:fillRect/>
          </a:stretch>
        </p:blipFill>
        <p:spPr>
          <a:xfrm>
            <a:off x="7089556" y="1536657"/>
            <a:ext cx="4780825" cy="4410988"/>
          </a:xfrm>
          <a:prstGeom prst="rect">
            <a:avLst/>
          </a:prstGeom>
        </p:spPr>
      </p:pic>
    </p:spTree>
    <p:extLst>
      <p:ext uri="{BB962C8B-B14F-4D97-AF65-F5344CB8AC3E}">
        <p14:creationId xmlns:p14="http://schemas.microsoft.com/office/powerpoint/2010/main" val="61755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D1C6D-1134-2E41-AF1A-F9FCD449339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BC626EB-B743-7945-AD13-2588D6ED67D0}"/>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27E6C338-9924-D64D-865F-3A70DCAEA6F8}"/>
              </a:ext>
            </a:extLst>
          </p:cNvPr>
          <p:cNvPicPr>
            <a:picLocks noChangeAspect="1"/>
          </p:cNvPicPr>
          <p:nvPr/>
        </p:nvPicPr>
        <p:blipFill>
          <a:blip r:embed="rId2"/>
          <a:stretch>
            <a:fillRect/>
          </a:stretch>
        </p:blipFill>
        <p:spPr>
          <a:xfrm>
            <a:off x="400834" y="98397"/>
            <a:ext cx="10231223" cy="6759603"/>
          </a:xfrm>
          <a:prstGeom prst="rect">
            <a:avLst/>
          </a:prstGeom>
        </p:spPr>
      </p:pic>
    </p:spTree>
    <p:extLst>
      <p:ext uri="{BB962C8B-B14F-4D97-AF65-F5344CB8AC3E}">
        <p14:creationId xmlns:p14="http://schemas.microsoft.com/office/powerpoint/2010/main" val="319817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6C46-BCBF-6F41-B702-CBA845AADA90}"/>
              </a:ext>
            </a:extLst>
          </p:cNvPr>
          <p:cNvSpPr>
            <a:spLocks noGrp="1"/>
          </p:cNvSpPr>
          <p:nvPr>
            <p:ph type="title"/>
          </p:nvPr>
        </p:nvSpPr>
        <p:spPr/>
        <p:txBody>
          <a:bodyPr/>
          <a:lstStyle/>
          <a:p>
            <a:r>
              <a:rPr lang="en-US" dirty="0"/>
              <a:t>Kubernetes Extension Points</a:t>
            </a:r>
          </a:p>
        </p:txBody>
      </p:sp>
      <p:sp>
        <p:nvSpPr>
          <p:cNvPr id="3" name="Text Placeholder 2">
            <a:extLst>
              <a:ext uri="{FF2B5EF4-FFF2-40B4-BE49-F238E27FC236}">
                <a16:creationId xmlns:a16="http://schemas.microsoft.com/office/drawing/2014/main" id="{FA427617-26C5-5041-8E99-5B8C07E8ECFC}"/>
              </a:ext>
            </a:extLst>
          </p:cNvPr>
          <p:cNvSpPr>
            <a:spLocks noGrp="1"/>
          </p:cNvSpPr>
          <p:nvPr>
            <p:ph type="body" sz="quarter" idx="10"/>
          </p:nvPr>
        </p:nvSpPr>
        <p:spPr>
          <a:xfrm>
            <a:off x="746282" y="1598444"/>
            <a:ext cx="6505800" cy="4851476"/>
          </a:xfrm>
        </p:spPr>
        <p:txBody>
          <a:bodyPr/>
          <a:lstStyle/>
          <a:p>
            <a:r>
              <a:rPr lang="en-US" dirty="0"/>
              <a:t>K8S is incredibly extensible</a:t>
            </a:r>
          </a:p>
          <a:p>
            <a:r>
              <a:rPr lang="en-US" dirty="0"/>
              <a:t>Designed with well-defined extension points to extend/customize the platform</a:t>
            </a:r>
          </a:p>
          <a:p>
            <a:pPr lvl="1">
              <a:buFont typeface="+mj-lt"/>
              <a:buAutoNum type="arabicPeriod"/>
            </a:pPr>
            <a:r>
              <a:rPr lang="en-US" dirty="0"/>
              <a:t>Plugins for </a:t>
            </a:r>
            <a:r>
              <a:rPr lang="en-US" dirty="0" err="1"/>
              <a:t>kubectl</a:t>
            </a:r>
            <a:r>
              <a:rPr lang="en-US" dirty="0"/>
              <a:t> to add additional </a:t>
            </a:r>
            <a:r>
              <a:rPr lang="en-US" dirty="0" err="1"/>
              <a:t>kubectl</a:t>
            </a:r>
            <a:r>
              <a:rPr lang="en-US" dirty="0"/>
              <a:t> commands (you can’t overwrite existing commands)</a:t>
            </a:r>
          </a:p>
          <a:p>
            <a:pPr lvl="1">
              <a:buFont typeface="+mj-lt"/>
              <a:buAutoNum type="arabicPeriod"/>
            </a:pPr>
            <a:r>
              <a:rPr lang="en-US" dirty="0" err="1"/>
              <a:t>Authn</a:t>
            </a:r>
            <a:r>
              <a:rPr lang="en-US" dirty="0"/>
              <a:t>/</a:t>
            </a:r>
            <a:r>
              <a:rPr lang="en-US" dirty="0" err="1"/>
              <a:t>Authr</a:t>
            </a:r>
            <a:r>
              <a:rPr lang="en-US" dirty="0"/>
              <a:t>, Webhooks, Admission Controllers, Dynamic Admission Control, API Aggregation</a:t>
            </a:r>
          </a:p>
          <a:p>
            <a:pPr lvl="1">
              <a:buFont typeface="+mj-lt"/>
              <a:buAutoNum type="arabicPeriod"/>
            </a:pPr>
            <a:r>
              <a:rPr lang="en-US" b="1" dirty="0"/>
              <a:t>Custom Resource Definitions</a:t>
            </a:r>
          </a:p>
          <a:p>
            <a:pPr lvl="1">
              <a:buFont typeface="+mj-lt"/>
              <a:buAutoNum type="arabicPeriod"/>
            </a:pPr>
            <a:r>
              <a:rPr lang="en-US" dirty="0"/>
              <a:t>Scheduler extensions.  You can replace the default scheduler, use multiple schedulers, extend scheduler </a:t>
            </a:r>
            <a:r>
              <a:rPr lang="en-US" dirty="0" err="1"/>
              <a:t>behaviours</a:t>
            </a:r>
            <a:r>
              <a:rPr lang="en-US" dirty="0"/>
              <a:t> via webhooks</a:t>
            </a:r>
          </a:p>
          <a:p>
            <a:pPr lvl="1">
              <a:buFont typeface="+mj-lt"/>
              <a:buAutoNum type="arabicPeriod"/>
            </a:pPr>
            <a:r>
              <a:rPr lang="en-US" b="1" dirty="0"/>
              <a:t>Controllers that reconciles current-state to desired state. </a:t>
            </a:r>
          </a:p>
          <a:p>
            <a:pPr lvl="1">
              <a:buFont typeface="+mj-lt"/>
              <a:buAutoNum type="arabicPeriod"/>
            </a:pPr>
            <a:r>
              <a:rPr lang="en-US" dirty="0"/>
              <a:t>Network Plugins e.g. Container Network Interface (CNI) plugins such as </a:t>
            </a:r>
            <a:r>
              <a:rPr lang="en-US" dirty="0" err="1"/>
              <a:t>Celium</a:t>
            </a:r>
            <a:r>
              <a:rPr lang="en-US" dirty="0"/>
              <a:t>, Calico, Azure CNI</a:t>
            </a:r>
          </a:p>
          <a:p>
            <a:pPr lvl="1">
              <a:buFont typeface="+mj-lt"/>
              <a:buAutoNum type="arabicPeriod"/>
            </a:pPr>
            <a:r>
              <a:rPr lang="en-US" dirty="0"/>
              <a:t>Storage Plugins e.g. Flex Volumes</a:t>
            </a:r>
          </a:p>
          <a:p>
            <a:endParaRPr lang="en-US" dirty="0"/>
          </a:p>
          <a:p>
            <a:endParaRPr lang="en-US" dirty="0"/>
          </a:p>
        </p:txBody>
      </p:sp>
      <p:pic>
        <p:nvPicPr>
          <p:cNvPr id="5" name="Picture 4">
            <a:extLst>
              <a:ext uri="{FF2B5EF4-FFF2-40B4-BE49-F238E27FC236}">
                <a16:creationId xmlns:a16="http://schemas.microsoft.com/office/drawing/2014/main" id="{2D15F6C5-25E2-7A40-87B3-406B22D8E640}"/>
              </a:ext>
            </a:extLst>
          </p:cNvPr>
          <p:cNvPicPr>
            <a:picLocks noChangeAspect="1"/>
          </p:cNvPicPr>
          <p:nvPr/>
        </p:nvPicPr>
        <p:blipFill>
          <a:blip r:embed="rId2"/>
          <a:stretch>
            <a:fillRect/>
          </a:stretch>
        </p:blipFill>
        <p:spPr>
          <a:xfrm>
            <a:off x="7878765" y="301948"/>
            <a:ext cx="3126719" cy="5958465"/>
          </a:xfrm>
          <a:prstGeom prst="rect">
            <a:avLst/>
          </a:prstGeom>
        </p:spPr>
      </p:pic>
      <p:sp>
        <p:nvSpPr>
          <p:cNvPr id="6" name="TextBox 5">
            <a:extLst>
              <a:ext uri="{FF2B5EF4-FFF2-40B4-BE49-F238E27FC236}">
                <a16:creationId xmlns:a16="http://schemas.microsoft.com/office/drawing/2014/main" id="{F0C75659-09BC-084D-BEAC-37C118C18034}"/>
              </a:ext>
            </a:extLst>
          </p:cNvPr>
          <p:cNvSpPr txBox="1"/>
          <p:nvPr/>
        </p:nvSpPr>
        <p:spPr>
          <a:xfrm>
            <a:off x="8407076" y="6289063"/>
            <a:ext cx="2300630" cy="379015"/>
          </a:xfrm>
          <a:prstGeom prst="rect">
            <a:avLst/>
          </a:prstGeom>
          <a:noFill/>
        </p:spPr>
        <p:txBody>
          <a:bodyPr wrap="none" rtlCol="0">
            <a:spAutoFit/>
          </a:bodyPr>
          <a:lstStyle/>
          <a:p>
            <a:pPr>
              <a:lnSpc>
                <a:spcPct val="110000"/>
              </a:lnSpc>
              <a:spcAft>
                <a:spcPts val="1200"/>
              </a:spcAft>
            </a:pPr>
            <a:r>
              <a:rPr lang="en-CA" dirty="0"/>
              <a:t>https://</a:t>
            </a:r>
            <a:r>
              <a:rPr lang="en-CA" dirty="0" err="1"/>
              <a:t>bit.ly</a:t>
            </a:r>
            <a:r>
              <a:rPr lang="en-CA" dirty="0"/>
              <a:t>/2r6qKTp</a:t>
            </a:r>
            <a:endParaRPr lang="en-US" sz="1600" spc="40" dirty="0">
              <a:latin typeface="Noto Serif" charset="0"/>
              <a:ea typeface="Noto Serif" charset="0"/>
              <a:cs typeface="Noto Serif" charset="0"/>
            </a:endParaRPr>
          </a:p>
        </p:txBody>
      </p:sp>
    </p:spTree>
    <p:extLst>
      <p:ext uri="{BB962C8B-B14F-4D97-AF65-F5344CB8AC3E}">
        <p14:creationId xmlns:p14="http://schemas.microsoft.com/office/powerpoint/2010/main" val="1784107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0765-D02E-054C-889B-A8B08C5F7A72}"/>
              </a:ext>
            </a:extLst>
          </p:cNvPr>
          <p:cNvSpPr>
            <a:spLocks noGrp="1"/>
          </p:cNvSpPr>
          <p:nvPr>
            <p:ph type="title"/>
          </p:nvPr>
        </p:nvSpPr>
        <p:spPr/>
        <p:txBody>
          <a:bodyPr/>
          <a:lstStyle/>
          <a:p>
            <a:r>
              <a:rPr lang="en-US" dirty="0"/>
              <a:t>Custom </a:t>
            </a:r>
            <a:r>
              <a:rPr lang="en-US"/>
              <a:t>Resource Definitions</a:t>
            </a:r>
          </a:p>
        </p:txBody>
      </p:sp>
      <p:sp>
        <p:nvSpPr>
          <p:cNvPr id="3" name="Text Placeholder 2">
            <a:extLst>
              <a:ext uri="{FF2B5EF4-FFF2-40B4-BE49-F238E27FC236}">
                <a16:creationId xmlns:a16="http://schemas.microsoft.com/office/drawing/2014/main" id="{B925BFF7-D8C8-C14C-9F56-654F6C47CB42}"/>
              </a:ext>
            </a:extLst>
          </p:cNvPr>
          <p:cNvSpPr>
            <a:spLocks noGrp="1"/>
          </p:cNvSpPr>
          <p:nvPr>
            <p:ph type="body" sz="quarter" idx="10"/>
          </p:nvPr>
        </p:nvSpPr>
        <p:spPr>
          <a:xfrm>
            <a:off x="540000" y="1728001"/>
            <a:ext cx="9593556" cy="990147"/>
          </a:xfrm>
        </p:spPr>
        <p:txBody>
          <a:bodyPr/>
          <a:lstStyle/>
          <a:p>
            <a:r>
              <a:rPr lang="en-US" sz="2200" dirty="0"/>
              <a:t>Means to define new API resources to model your domain</a:t>
            </a:r>
          </a:p>
          <a:p>
            <a:r>
              <a:rPr lang="en-US" sz="2200" dirty="0"/>
              <a:t>Can leverage </a:t>
            </a:r>
            <a:r>
              <a:rPr lang="en-US" sz="2200" dirty="0" err="1"/>
              <a:t>kubectl</a:t>
            </a:r>
            <a:r>
              <a:rPr lang="en-US" sz="2200" dirty="0"/>
              <a:t>, helm to work with your CRDs</a:t>
            </a:r>
          </a:p>
        </p:txBody>
      </p:sp>
      <p:pic>
        <p:nvPicPr>
          <p:cNvPr id="9" name="Picture 8">
            <a:extLst>
              <a:ext uri="{FF2B5EF4-FFF2-40B4-BE49-F238E27FC236}">
                <a16:creationId xmlns:a16="http://schemas.microsoft.com/office/drawing/2014/main" id="{C748DAB4-BDB1-B94B-8E94-84DFE896D3A1}"/>
              </a:ext>
            </a:extLst>
          </p:cNvPr>
          <p:cNvPicPr>
            <a:picLocks noChangeAspect="1"/>
          </p:cNvPicPr>
          <p:nvPr/>
        </p:nvPicPr>
        <p:blipFill>
          <a:blip r:embed="rId2"/>
          <a:stretch>
            <a:fillRect/>
          </a:stretch>
        </p:blipFill>
        <p:spPr>
          <a:xfrm>
            <a:off x="1011129" y="2850977"/>
            <a:ext cx="4988838" cy="3486917"/>
          </a:xfrm>
          <a:prstGeom prst="rect">
            <a:avLst/>
          </a:prstGeom>
        </p:spPr>
      </p:pic>
      <p:pic>
        <p:nvPicPr>
          <p:cNvPr id="13" name="Picture 12">
            <a:extLst>
              <a:ext uri="{FF2B5EF4-FFF2-40B4-BE49-F238E27FC236}">
                <a16:creationId xmlns:a16="http://schemas.microsoft.com/office/drawing/2014/main" id="{EB30910B-91C4-4B44-8511-1FA956DE6706}"/>
              </a:ext>
            </a:extLst>
          </p:cNvPr>
          <p:cNvPicPr>
            <a:picLocks noChangeAspect="1"/>
          </p:cNvPicPr>
          <p:nvPr/>
        </p:nvPicPr>
        <p:blipFill>
          <a:blip r:embed="rId3"/>
          <a:stretch>
            <a:fillRect/>
          </a:stretch>
        </p:blipFill>
        <p:spPr>
          <a:xfrm>
            <a:off x="6408628" y="2850977"/>
            <a:ext cx="5491097" cy="1537885"/>
          </a:xfrm>
          <a:prstGeom prst="rect">
            <a:avLst/>
          </a:prstGeom>
        </p:spPr>
      </p:pic>
      <p:sp>
        <p:nvSpPr>
          <p:cNvPr id="14" name="TextBox 13">
            <a:extLst>
              <a:ext uri="{FF2B5EF4-FFF2-40B4-BE49-F238E27FC236}">
                <a16:creationId xmlns:a16="http://schemas.microsoft.com/office/drawing/2014/main" id="{4549AC25-6424-8A42-A81B-4FBA6622FE45}"/>
              </a:ext>
            </a:extLst>
          </p:cNvPr>
          <p:cNvSpPr txBox="1"/>
          <p:nvPr/>
        </p:nvSpPr>
        <p:spPr>
          <a:xfrm>
            <a:off x="7352778" y="5699342"/>
            <a:ext cx="1049326" cy="348493"/>
          </a:xfrm>
          <a:prstGeom prst="rect">
            <a:avLst/>
          </a:prstGeom>
          <a:noFill/>
        </p:spPr>
        <p:txBody>
          <a:bodyPr wrap="none" rtlCol="0">
            <a:spAutoFit/>
          </a:bodyPr>
          <a:lstStyle/>
          <a:p>
            <a:pPr>
              <a:lnSpc>
                <a:spcPct val="110000"/>
              </a:lnSpc>
              <a:spcAft>
                <a:spcPts val="1200"/>
              </a:spcAft>
            </a:pPr>
            <a:r>
              <a:rPr lang="en-US" sz="1600" spc="40" dirty="0">
                <a:latin typeface="Noto Serif" charset="0"/>
                <a:ea typeface="Noto Serif" charset="0"/>
                <a:cs typeface="Noto Serif" charset="0"/>
              </a:rPr>
              <a:t>The CRD</a:t>
            </a:r>
          </a:p>
        </p:txBody>
      </p:sp>
      <p:sp>
        <p:nvSpPr>
          <p:cNvPr id="18" name="Left Arrow 17">
            <a:extLst>
              <a:ext uri="{FF2B5EF4-FFF2-40B4-BE49-F238E27FC236}">
                <a16:creationId xmlns:a16="http://schemas.microsoft.com/office/drawing/2014/main" id="{49CCE97A-AADC-274F-BC89-45E7B39650A5}"/>
              </a:ext>
            </a:extLst>
          </p:cNvPr>
          <p:cNvSpPr/>
          <p:nvPr/>
        </p:nvSpPr>
        <p:spPr>
          <a:xfrm>
            <a:off x="6240822" y="5699343"/>
            <a:ext cx="1049325" cy="348492"/>
          </a:xfrm>
          <a:prstGeom prst="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2"/>
              </a:solidFill>
              <a:effectLst>
                <a:outerShdw blurRad="38100" dist="25400" dir="5400000" algn="ctr" rotWithShape="0">
                  <a:srgbClr val="6E747A">
                    <a:alpha val="43000"/>
                  </a:srgbClr>
                </a:outerShdw>
              </a:effectLst>
            </a:endParaRPr>
          </a:p>
        </p:txBody>
      </p:sp>
      <p:sp>
        <p:nvSpPr>
          <p:cNvPr id="19" name="TextBox 18">
            <a:extLst>
              <a:ext uri="{FF2B5EF4-FFF2-40B4-BE49-F238E27FC236}">
                <a16:creationId xmlns:a16="http://schemas.microsoft.com/office/drawing/2014/main" id="{114A0AD1-6C4E-BB42-A62D-3BB2D23F8C41}"/>
              </a:ext>
            </a:extLst>
          </p:cNvPr>
          <p:cNvSpPr txBox="1"/>
          <p:nvPr/>
        </p:nvSpPr>
        <p:spPr>
          <a:xfrm>
            <a:off x="9375569" y="5350849"/>
            <a:ext cx="1805302" cy="348493"/>
          </a:xfrm>
          <a:prstGeom prst="rect">
            <a:avLst/>
          </a:prstGeom>
          <a:noFill/>
        </p:spPr>
        <p:txBody>
          <a:bodyPr wrap="none" rtlCol="0">
            <a:spAutoFit/>
          </a:bodyPr>
          <a:lstStyle/>
          <a:p>
            <a:pPr>
              <a:lnSpc>
                <a:spcPct val="110000"/>
              </a:lnSpc>
              <a:spcAft>
                <a:spcPts val="1200"/>
              </a:spcAft>
            </a:pPr>
            <a:r>
              <a:rPr lang="en-US" sz="1600" spc="40" dirty="0">
                <a:latin typeface="Noto Serif" charset="0"/>
                <a:ea typeface="Noto Serif" charset="0"/>
                <a:cs typeface="Noto Serif" charset="0"/>
              </a:rPr>
              <a:t>Instance of CRD</a:t>
            </a:r>
          </a:p>
        </p:txBody>
      </p:sp>
      <p:sp>
        <p:nvSpPr>
          <p:cNvPr id="20" name="Up Arrow 19">
            <a:extLst>
              <a:ext uri="{FF2B5EF4-FFF2-40B4-BE49-F238E27FC236}">
                <a16:creationId xmlns:a16="http://schemas.microsoft.com/office/drawing/2014/main" id="{FFF5F006-C490-F94E-99A1-C11ADEA388AD}"/>
              </a:ext>
            </a:extLst>
          </p:cNvPr>
          <p:cNvSpPr/>
          <p:nvPr/>
        </p:nvSpPr>
        <p:spPr>
          <a:xfrm>
            <a:off x="10133556" y="4609577"/>
            <a:ext cx="325677" cy="741272"/>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341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A23B-AB8C-D742-8E6A-AA8685971750}"/>
              </a:ext>
            </a:extLst>
          </p:cNvPr>
          <p:cNvSpPr>
            <a:spLocks noGrp="1"/>
          </p:cNvSpPr>
          <p:nvPr>
            <p:ph type="title"/>
          </p:nvPr>
        </p:nvSpPr>
        <p:spPr/>
        <p:txBody>
          <a:bodyPr/>
          <a:lstStyle/>
          <a:p>
            <a:r>
              <a:rPr lang="en-US" dirty="0"/>
              <a:t>Custom </a:t>
            </a:r>
            <a:r>
              <a:rPr lang="en-US" dirty="0" err="1"/>
              <a:t>Contollers</a:t>
            </a:r>
            <a:endParaRPr lang="en-US" dirty="0"/>
          </a:p>
        </p:txBody>
      </p:sp>
      <p:sp>
        <p:nvSpPr>
          <p:cNvPr id="3" name="Text Placeholder 2">
            <a:extLst>
              <a:ext uri="{FF2B5EF4-FFF2-40B4-BE49-F238E27FC236}">
                <a16:creationId xmlns:a16="http://schemas.microsoft.com/office/drawing/2014/main" id="{6715779C-54A7-D34E-9E65-CD4E5902D826}"/>
              </a:ext>
            </a:extLst>
          </p:cNvPr>
          <p:cNvSpPr>
            <a:spLocks noGrp="1"/>
          </p:cNvSpPr>
          <p:nvPr>
            <p:ph type="body" sz="quarter" idx="10"/>
          </p:nvPr>
        </p:nvSpPr>
        <p:spPr>
          <a:xfrm>
            <a:off x="540000" y="1728000"/>
            <a:ext cx="9731342" cy="4512099"/>
          </a:xfrm>
        </p:spPr>
        <p:txBody>
          <a:bodyPr/>
          <a:lstStyle/>
          <a:p>
            <a:r>
              <a:rPr lang="en-US" sz="2800" dirty="0"/>
              <a:t>CRDs alone don’t do anything</a:t>
            </a:r>
          </a:p>
          <a:p>
            <a:r>
              <a:rPr lang="en-US" sz="2800" dirty="0"/>
              <a:t>Something needs to consume instances of a CRD and take action, that is the </a:t>
            </a:r>
            <a:r>
              <a:rPr lang="en-US" sz="2800" b="1" dirty="0"/>
              <a:t>Controller</a:t>
            </a:r>
          </a:p>
          <a:p>
            <a:r>
              <a:rPr lang="en-US" sz="2800" dirty="0"/>
              <a:t>In simple terms, a controller is responsible for:</a:t>
            </a:r>
          </a:p>
          <a:p>
            <a:pPr lvl="1"/>
            <a:r>
              <a:rPr lang="en-US" sz="2800" dirty="0"/>
              <a:t>Watching for specific resource types e.g. Website</a:t>
            </a:r>
          </a:p>
          <a:p>
            <a:pPr lvl="1"/>
            <a:r>
              <a:rPr lang="en-US" sz="2800" dirty="0"/>
              <a:t>Reconciling the desired state, and doing so continuously (this is what makes K8S so resilient!!)</a:t>
            </a:r>
          </a:p>
          <a:p>
            <a:pPr lvl="1"/>
            <a:endParaRPr lang="en-US" dirty="0"/>
          </a:p>
        </p:txBody>
      </p:sp>
    </p:spTree>
    <p:extLst>
      <p:ext uri="{BB962C8B-B14F-4D97-AF65-F5344CB8AC3E}">
        <p14:creationId xmlns:p14="http://schemas.microsoft.com/office/powerpoint/2010/main" val="69641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1DD8D-76A3-6B4D-8EB0-3984CD0030BF}"/>
              </a:ext>
            </a:extLst>
          </p:cNvPr>
          <p:cNvSpPr>
            <a:spLocks noGrp="1"/>
          </p:cNvSpPr>
          <p:nvPr>
            <p:ph type="title"/>
          </p:nvPr>
        </p:nvSpPr>
        <p:spPr/>
        <p:txBody>
          <a:bodyPr/>
          <a:lstStyle/>
          <a:p>
            <a:r>
              <a:rPr lang="en-US" dirty="0"/>
              <a:t>Prometheus</a:t>
            </a:r>
          </a:p>
        </p:txBody>
      </p:sp>
      <p:pic>
        <p:nvPicPr>
          <p:cNvPr id="5" name="Picture 4">
            <a:extLst>
              <a:ext uri="{FF2B5EF4-FFF2-40B4-BE49-F238E27FC236}">
                <a16:creationId xmlns:a16="http://schemas.microsoft.com/office/drawing/2014/main" id="{C49EB91C-33DC-2742-8C7E-8F149FDC0B8C}"/>
              </a:ext>
            </a:extLst>
          </p:cNvPr>
          <p:cNvPicPr>
            <a:picLocks noChangeAspect="1"/>
          </p:cNvPicPr>
          <p:nvPr/>
        </p:nvPicPr>
        <p:blipFill>
          <a:blip r:embed="rId2"/>
          <a:stretch>
            <a:fillRect/>
          </a:stretch>
        </p:blipFill>
        <p:spPr>
          <a:xfrm>
            <a:off x="2298265" y="1471025"/>
            <a:ext cx="7885396" cy="4731238"/>
          </a:xfrm>
          <a:prstGeom prst="rect">
            <a:avLst/>
          </a:prstGeom>
        </p:spPr>
      </p:pic>
      <p:sp>
        <p:nvSpPr>
          <p:cNvPr id="6" name="TextBox 5">
            <a:extLst>
              <a:ext uri="{FF2B5EF4-FFF2-40B4-BE49-F238E27FC236}">
                <a16:creationId xmlns:a16="http://schemas.microsoft.com/office/drawing/2014/main" id="{6927B9B8-F39A-5D40-A101-DBF5F2C8609A}"/>
              </a:ext>
            </a:extLst>
          </p:cNvPr>
          <p:cNvSpPr txBox="1"/>
          <p:nvPr/>
        </p:nvSpPr>
        <p:spPr>
          <a:xfrm>
            <a:off x="5110619" y="6337894"/>
            <a:ext cx="5349221" cy="348429"/>
          </a:xfrm>
          <a:prstGeom prst="rect">
            <a:avLst/>
          </a:prstGeom>
          <a:noFill/>
        </p:spPr>
        <p:txBody>
          <a:bodyPr wrap="none" rtlCol="0">
            <a:spAutoFit/>
          </a:bodyPr>
          <a:lstStyle/>
          <a:p>
            <a:pPr>
              <a:lnSpc>
                <a:spcPct val="110000"/>
              </a:lnSpc>
              <a:spcAft>
                <a:spcPts val="1200"/>
              </a:spcAft>
            </a:pPr>
            <a:r>
              <a:rPr lang="en-US" sz="1600" spc="40" dirty="0">
                <a:latin typeface="Noto Serif" charset="0"/>
                <a:ea typeface="Noto Serif" charset="0"/>
                <a:cs typeface="Noto Serif" charset="0"/>
              </a:rPr>
              <a:t>https://</a:t>
            </a:r>
            <a:r>
              <a:rPr lang="en-US" sz="1600" spc="40" dirty="0" err="1">
                <a:latin typeface="Noto Serif" charset="0"/>
                <a:ea typeface="Noto Serif" charset="0"/>
                <a:cs typeface="Noto Serif" charset="0"/>
              </a:rPr>
              <a:t>prometheus.io</a:t>
            </a:r>
            <a:r>
              <a:rPr lang="en-US" sz="1600" spc="40" dirty="0">
                <a:latin typeface="Noto Serif" charset="0"/>
                <a:ea typeface="Noto Serif" charset="0"/>
                <a:cs typeface="Noto Serif" charset="0"/>
              </a:rPr>
              <a:t>/docs/introduction/overview/</a:t>
            </a:r>
          </a:p>
        </p:txBody>
      </p:sp>
    </p:spTree>
    <p:extLst>
      <p:ext uri="{BB962C8B-B14F-4D97-AF65-F5344CB8AC3E}">
        <p14:creationId xmlns:p14="http://schemas.microsoft.com/office/powerpoint/2010/main" val="266495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A181-F971-434C-BAFE-858FF1163406}"/>
              </a:ext>
            </a:extLst>
          </p:cNvPr>
          <p:cNvSpPr>
            <a:spLocks noGrp="1"/>
          </p:cNvSpPr>
          <p:nvPr>
            <p:ph type="title"/>
          </p:nvPr>
        </p:nvSpPr>
        <p:spPr/>
        <p:txBody>
          <a:bodyPr/>
          <a:lstStyle/>
          <a:p>
            <a:r>
              <a:rPr lang="en-US" dirty="0"/>
              <a:t>Operators</a:t>
            </a:r>
          </a:p>
        </p:txBody>
      </p:sp>
      <p:pic>
        <p:nvPicPr>
          <p:cNvPr id="5" name="Picture 4">
            <a:extLst>
              <a:ext uri="{FF2B5EF4-FFF2-40B4-BE49-F238E27FC236}">
                <a16:creationId xmlns:a16="http://schemas.microsoft.com/office/drawing/2014/main" id="{271B36CC-1AA2-2E41-A8A7-D551B963A3D7}"/>
              </a:ext>
            </a:extLst>
          </p:cNvPr>
          <p:cNvPicPr>
            <a:picLocks noChangeAspect="1"/>
          </p:cNvPicPr>
          <p:nvPr/>
        </p:nvPicPr>
        <p:blipFill>
          <a:blip r:embed="rId2"/>
          <a:stretch>
            <a:fillRect/>
          </a:stretch>
        </p:blipFill>
        <p:spPr>
          <a:xfrm>
            <a:off x="1201857" y="1476479"/>
            <a:ext cx="1509644" cy="1497941"/>
          </a:xfrm>
          <a:prstGeom prst="rect">
            <a:avLst/>
          </a:prstGeom>
        </p:spPr>
      </p:pic>
      <p:pic>
        <p:nvPicPr>
          <p:cNvPr id="7" name="Picture 6">
            <a:extLst>
              <a:ext uri="{FF2B5EF4-FFF2-40B4-BE49-F238E27FC236}">
                <a16:creationId xmlns:a16="http://schemas.microsoft.com/office/drawing/2014/main" id="{D4E658A5-0C8E-7346-91E0-8779B23708C9}"/>
              </a:ext>
            </a:extLst>
          </p:cNvPr>
          <p:cNvPicPr>
            <a:picLocks noChangeAspect="1"/>
          </p:cNvPicPr>
          <p:nvPr/>
        </p:nvPicPr>
        <p:blipFill>
          <a:blip r:embed="rId3"/>
          <a:stretch>
            <a:fillRect/>
          </a:stretch>
        </p:blipFill>
        <p:spPr>
          <a:xfrm>
            <a:off x="3561350" y="1551455"/>
            <a:ext cx="2067229" cy="2067229"/>
          </a:xfrm>
          <a:prstGeom prst="rect">
            <a:avLst/>
          </a:prstGeom>
        </p:spPr>
      </p:pic>
      <p:pic>
        <p:nvPicPr>
          <p:cNvPr id="9" name="Picture 8">
            <a:extLst>
              <a:ext uri="{FF2B5EF4-FFF2-40B4-BE49-F238E27FC236}">
                <a16:creationId xmlns:a16="http://schemas.microsoft.com/office/drawing/2014/main" id="{6E2F9A57-A82C-D24F-9BC3-A269F95713D6}"/>
              </a:ext>
            </a:extLst>
          </p:cNvPr>
          <p:cNvPicPr>
            <a:picLocks noChangeAspect="1"/>
          </p:cNvPicPr>
          <p:nvPr/>
        </p:nvPicPr>
        <p:blipFill>
          <a:blip r:embed="rId4"/>
          <a:stretch>
            <a:fillRect/>
          </a:stretch>
        </p:blipFill>
        <p:spPr>
          <a:xfrm>
            <a:off x="6478428" y="1188069"/>
            <a:ext cx="2286000" cy="1397000"/>
          </a:xfrm>
          <a:prstGeom prst="rect">
            <a:avLst/>
          </a:prstGeom>
        </p:spPr>
      </p:pic>
      <p:sp>
        <p:nvSpPr>
          <p:cNvPr id="10" name="TextBox 9">
            <a:extLst>
              <a:ext uri="{FF2B5EF4-FFF2-40B4-BE49-F238E27FC236}">
                <a16:creationId xmlns:a16="http://schemas.microsoft.com/office/drawing/2014/main" id="{E3B72D91-94CB-B942-AB5F-8891620CB1EE}"/>
              </a:ext>
            </a:extLst>
          </p:cNvPr>
          <p:cNvSpPr txBox="1"/>
          <p:nvPr/>
        </p:nvSpPr>
        <p:spPr>
          <a:xfrm>
            <a:off x="2941931" y="6163647"/>
            <a:ext cx="6308137" cy="348493"/>
          </a:xfrm>
          <a:prstGeom prst="rect">
            <a:avLst/>
          </a:prstGeom>
          <a:noFill/>
        </p:spPr>
        <p:txBody>
          <a:bodyPr wrap="none" rtlCol="0">
            <a:spAutoFit/>
          </a:bodyPr>
          <a:lstStyle/>
          <a:p>
            <a:pPr>
              <a:lnSpc>
                <a:spcPct val="110000"/>
              </a:lnSpc>
              <a:spcAft>
                <a:spcPts val="1200"/>
              </a:spcAft>
            </a:pPr>
            <a:r>
              <a:rPr lang="en-US" sz="1600" spc="40" dirty="0">
                <a:latin typeface="Noto Serif" charset="0"/>
                <a:ea typeface="Noto Serif" charset="0"/>
                <a:cs typeface="Noto Serif" charset="0"/>
              </a:rPr>
              <a:t>https://</a:t>
            </a:r>
            <a:r>
              <a:rPr lang="en-US" sz="1600" spc="40" dirty="0" err="1">
                <a:latin typeface="Noto Serif" charset="0"/>
                <a:ea typeface="Noto Serif" charset="0"/>
                <a:cs typeface="Noto Serif" charset="0"/>
              </a:rPr>
              <a:t>github.com</a:t>
            </a:r>
            <a:r>
              <a:rPr lang="en-US" sz="1600" spc="40" dirty="0">
                <a:latin typeface="Noto Serif" charset="0"/>
                <a:ea typeface="Noto Serif" charset="0"/>
                <a:cs typeface="Noto Serif" charset="0"/>
              </a:rPr>
              <a:t>/operator-framework/awesome-operators</a:t>
            </a:r>
          </a:p>
        </p:txBody>
      </p:sp>
      <p:pic>
        <p:nvPicPr>
          <p:cNvPr id="12" name="Picture 11">
            <a:extLst>
              <a:ext uri="{FF2B5EF4-FFF2-40B4-BE49-F238E27FC236}">
                <a16:creationId xmlns:a16="http://schemas.microsoft.com/office/drawing/2014/main" id="{0B513526-0B9E-9245-B293-DBA08C0BC7C3}"/>
              </a:ext>
            </a:extLst>
          </p:cNvPr>
          <p:cNvPicPr>
            <a:picLocks noChangeAspect="1"/>
          </p:cNvPicPr>
          <p:nvPr/>
        </p:nvPicPr>
        <p:blipFill>
          <a:blip r:embed="rId5"/>
          <a:stretch>
            <a:fillRect/>
          </a:stretch>
        </p:blipFill>
        <p:spPr>
          <a:xfrm>
            <a:off x="1092076" y="3548244"/>
            <a:ext cx="1740074" cy="1468894"/>
          </a:xfrm>
          <a:prstGeom prst="rect">
            <a:avLst/>
          </a:prstGeom>
        </p:spPr>
      </p:pic>
      <p:pic>
        <p:nvPicPr>
          <p:cNvPr id="14" name="Graphic 13">
            <a:extLst>
              <a:ext uri="{FF2B5EF4-FFF2-40B4-BE49-F238E27FC236}">
                <a16:creationId xmlns:a16="http://schemas.microsoft.com/office/drawing/2014/main" id="{0FAF1F2F-EF75-9F41-A11C-4057497C58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9503" y="3938914"/>
            <a:ext cx="1930922" cy="1930922"/>
          </a:xfrm>
          <a:prstGeom prst="rect">
            <a:avLst/>
          </a:prstGeom>
        </p:spPr>
      </p:pic>
      <p:pic>
        <p:nvPicPr>
          <p:cNvPr id="16" name="Picture 15">
            <a:extLst>
              <a:ext uri="{FF2B5EF4-FFF2-40B4-BE49-F238E27FC236}">
                <a16:creationId xmlns:a16="http://schemas.microsoft.com/office/drawing/2014/main" id="{1DC339C1-3FE7-8544-A39D-4021A206BA79}"/>
              </a:ext>
            </a:extLst>
          </p:cNvPr>
          <p:cNvPicPr>
            <a:picLocks noChangeAspect="1"/>
          </p:cNvPicPr>
          <p:nvPr/>
        </p:nvPicPr>
        <p:blipFill>
          <a:blip r:embed="rId8"/>
          <a:stretch>
            <a:fillRect/>
          </a:stretch>
        </p:blipFill>
        <p:spPr>
          <a:xfrm>
            <a:off x="8713228" y="4377149"/>
            <a:ext cx="3172217" cy="1028033"/>
          </a:xfrm>
          <a:prstGeom prst="rect">
            <a:avLst/>
          </a:prstGeom>
        </p:spPr>
      </p:pic>
      <p:pic>
        <p:nvPicPr>
          <p:cNvPr id="18" name="Graphic 17">
            <a:extLst>
              <a:ext uri="{FF2B5EF4-FFF2-40B4-BE49-F238E27FC236}">
                <a16:creationId xmlns:a16="http://schemas.microsoft.com/office/drawing/2014/main" id="{400D1F2A-244F-E041-BA20-B949B554D6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7778" y="3455038"/>
            <a:ext cx="1263650" cy="1562100"/>
          </a:xfrm>
          <a:prstGeom prst="rect">
            <a:avLst/>
          </a:prstGeom>
        </p:spPr>
      </p:pic>
      <p:pic>
        <p:nvPicPr>
          <p:cNvPr id="20" name="Picture 19">
            <a:extLst>
              <a:ext uri="{FF2B5EF4-FFF2-40B4-BE49-F238E27FC236}">
                <a16:creationId xmlns:a16="http://schemas.microsoft.com/office/drawing/2014/main" id="{44195378-0120-3347-84E9-239E25F30370}"/>
              </a:ext>
            </a:extLst>
          </p:cNvPr>
          <p:cNvPicPr>
            <a:picLocks noChangeAspect="1"/>
          </p:cNvPicPr>
          <p:nvPr/>
        </p:nvPicPr>
        <p:blipFill>
          <a:blip r:embed="rId11"/>
          <a:stretch>
            <a:fillRect/>
          </a:stretch>
        </p:blipFill>
        <p:spPr>
          <a:xfrm>
            <a:off x="9250068" y="2585069"/>
            <a:ext cx="2098539" cy="755474"/>
          </a:xfrm>
          <a:prstGeom prst="rect">
            <a:avLst/>
          </a:prstGeom>
        </p:spPr>
      </p:pic>
    </p:spTree>
    <p:extLst>
      <p:ext uri="{BB962C8B-B14F-4D97-AF65-F5344CB8AC3E}">
        <p14:creationId xmlns:p14="http://schemas.microsoft.com/office/powerpoint/2010/main" val="638146140"/>
      </p:ext>
    </p:extLst>
  </p:cSld>
  <p:clrMapOvr>
    <a:masterClrMapping/>
  </p:clrMapOvr>
</p:sld>
</file>

<file path=ppt/theme/theme1.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833BCAEDDC9B4B8234007A0D5A3354" ma:contentTypeVersion="" ma:contentTypeDescription="Create a new document." ma:contentTypeScope="" ma:versionID="95abf1b123b0dee93d182cc9c3ab7e14">
  <xsd:schema xmlns:xsd="http://www.w3.org/2001/XMLSchema" xmlns:xs="http://www.w3.org/2001/XMLSchema" xmlns:p="http://schemas.microsoft.com/office/2006/metadata/properties" xmlns:ns2="05064933-9efc-498e-b7e4-a3b243683d34" xmlns:ns3="2d5b61be-a37e-4312-abe1-15bdea23a843" targetNamespace="http://schemas.microsoft.com/office/2006/metadata/properties" ma:root="true" ma:fieldsID="60e1a51a09f1da3338308970e3fda1ff" ns2:_="" ns3:_="">
    <xsd:import namespace="05064933-9efc-498e-b7e4-a3b243683d34"/>
    <xsd:import namespace="2d5b61be-a37e-4312-abe1-15bdea23a843"/>
    <xsd:element name="properties">
      <xsd:complexType>
        <xsd:sequence>
          <xsd:element name="documentManagement">
            <xsd:complexType>
              <xsd:all>
                <xsd:element ref="ns2:SharedWithUsers" minOccurs="0"/>
                <xsd:element ref="ns2:SharedWithDetails" minOccurs="0"/>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064933-9efc-498e-b7e4-a3b243683d3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5b61be-a37e-4312-abe1-15bdea23a843" elementFormDefault="qualified">
    <xsd:import namespace="http://schemas.microsoft.com/office/2006/documentManagement/types"/>
    <xsd:import namespace="http://schemas.microsoft.com/office/infopath/2007/PartnerControls"/>
    <xsd:element name="MigrationWizId" ma:index="10" nillable="true" ma:displayName="MigrationWizId" ma:internalName="MigrationWizId">
      <xsd:simpleType>
        <xsd:restriction base="dms:Text"/>
      </xsd:simpleType>
    </xsd:element>
    <xsd:element name="MigrationWizIdPermissions" ma:index="11" nillable="true" ma:displayName="MigrationWizIdPermissions" ma:internalName="MigrationWizIdPermissions">
      <xsd:simpleType>
        <xsd:restriction base="dms:Text"/>
      </xsd:simpleType>
    </xsd:element>
    <xsd:element name="MigrationWizIdPermissionLevels" ma:index="12" nillable="true" ma:displayName="MigrationWizIdPermissionLevels" ma:internalName="MigrationWizIdPermissionLevels">
      <xsd:simpleType>
        <xsd:restriction base="dms:Text"/>
      </xsd:simpleType>
    </xsd:element>
    <xsd:element name="MigrationWizIdDocumentLibraryPermissions" ma:index="13" nillable="true" ma:displayName="MigrationWizIdDocumentLibraryPermissions" ma:internalName="MigrationWizIdDocumentLibraryPermissions">
      <xsd:simpleType>
        <xsd:restriction base="dms:Text"/>
      </xsd:simpleType>
    </xsd:element>
    <xsd:element name="MigrationWizIdSecurityGroups" ma:index="14" nillable="true" ma:displayName="MigrationWizIdSecurityGroups" ma:internalName="MigrationWizIdSecurityGroups">
      <xsd:simpleType>
        <xsd:restriction base="dms:Text"/>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igrationWizId xmlns="2d5b61be-a37e-4312-abe1-15bdea23a843" xsi:nil="true"/>
    <MigrationWizIdDocumentLibraryPermissions xmlns="2d5b61be-a37e-4312-abe1-15bdea23a843" xsi:nil="true"/>
    <MigrationWizIdSecurityGroups xmlns="2d5b61be-a37e-4312-abe1-15bdea23a843" xsi:nil="true"/>
    <MigrationWizIdPermissions xmlns="2d5b61be-a37e-4312-abe1-15bdea23a843" xsi:nil="true"/>
    <MigrationWizIdPermissionLevels xmlns="2d5b61be-a37e-4312-abe1-15bdea23a843" xsi:nil="true"/>
    <SharedWithUsers xmlns="05064933-9efc-498e-b7e4-a3b243683d34">
      <UserInfo>
        <DisplayName>Dan Partington</DisplayName>
        <AccountId>262</AccountId>
        <AccountType/>
      </UserInfo>
      <UserInfo>
        <DisplayName>David Suydam</DisplayName>
        <AccountId>18</AccountId>
        <AccountType/>
      </UserInfo>
      <UserInfo>
        <DisplayName>Jungho Kim</DisplayName>
        <AccountId>44</AccountId>
        <AccountType/>
      </UserInfo>
    </SharedWithUsers>
  </documentManagement>
</p:properties>
</file>

<file path=customXml/itemProps1.xml><?xml version="1.0" encoding="utf-8"?>
<ds:datastoreItem xmlns:ds="http://schemas.openxmlformats.org/officeDocument/2006/customXml" ds:itemID="{E213236A-A5DF-4D28-9A47-90121E3AA9E8}">
  <ds:schemaRefs>
    <ds:schemaRef ds:uri="http://schemas.microsoft.com/sharepoint/v3/contenttype/forms"/>
  </ds:schemaRefs>
</ds:datastoreItem>
</file>

<file path=customXml/itemProps2.xml><?xml version="1.0" encoding="utf-8"?>
<ds:datastoreItem xmlns:ds="http://schemas.openxmlformats.org/officeDocument/2006/customXml" ds:itemID="{77511DE2-9E56-408D-9E57-5BAED7657698}">
  <ds:schemaRefs>
    <ds:schemaRef ds:uri="05064933-9efc-498e-b7e4-a3b243683d34"/>
    <ds:schemaRef ds:uri="2d5b61be-a37e-4312-abe1-15bdea23a84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4D57EC-D461-49F3-AF81-829A17CDE8F4}">
  <ds:schemaRefs>
    <ds:schemaRef ds:uri="05064933-9efc-498e-b7e4-a3b243683d34"/>
    <ds:schemaRef ds:uri="2d5b61be-a37e-4312-abe1-15bdea23a843"/>
    <ds:schemaRef ds:uri="609ca095-6e66-4f2b-8f0c-abdfeb59f5dd"/>
    <ds:schemaRef ds:uri="bd26bed5-1db0-4ec0-9fc2-62222bc303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535</TotalTime>
  <Words>820</Words>
  <Application>Microsoft Macintosh PowerPoint</Application>
  <PresentationFormat>Widescreen</PresentationFormat>
  <Paragraphs>138</Paragraphs>
  <Slides>19</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Helvetica Neue</vt:lpstr>
      <vt:lpstr>Noto Serif</vt:lpstr>
      <vt:lpstr>Raleway</vt:lpstr>
      <vt:lpstr>Raleway ExtraBold</vt:lpstr>
      <vt:lpstr>Raleway Medium</vt:lpstr>
      <vt:lpstr>Raleway SemiBold</vt:lpstr>
      <vt:lpstr>Roboto Condensed Light</vt:lpstr>
      <vt:lpstr>Wingdings</vt:lpstr>
      <vt:lpstr>Architech2017</vt:lpstr>
      <vt:lpstr>Kubernetes Extension Points  With Deep Dive into Custom Resource Definitions </vt:lpstr>
      <vt:lpstr>In 90 minutes…</vt:lpstr>
      <vt:lpstr>Desired Outcome</vt:lpstr>
      <vt:lpstr>PowerPoint Presentation</vt:lpstr>
      <vt:lpstr>Kubernetes Extension Points</vt:lpstr>
      <vt:lpstr>Custom Resource Definitions</vt:lpstr>
      <vt:lpstr>Custom Contollers</vt:lpstr>
      <vt:lpstr>Prometheus</vt:lpstr>
      <vt:lpstr>Operators</vt:lpstr>
      <vt:lpstr>PowerPoint Presentation</vt:lpstr>
      <vt:lpstr>First CRD Example…. Thank You Lukša!</vt:lpstr>
      <vt:lpstr>KubeBuilder</vt:lpstr>
      <vt:lpstr>Operator SDK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ARCHITECH</dc:title>
  <cp:lastModifiedBy>Jungho Kim</cp:lastModifiedBy>
  <cp:revision>73</cp:revision>
  <dcterms:modified xsi:type="dcterms:W3CDTF">2018-12-04T01:33:43Z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0x01010057833BCAEDDC9B4B8234007A0D5A3354</vt:lpwstr>
  </property>
</Properties>
</file>